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9"/>
  </p:handoutMasterIdLst>
  <p:sldIdLst>
    <p:sldId id="266" r:id="rId3"/>
    <p:sldId id="445" r:id="rId4"/>
    <p:sldId id="439" r:id="rId5"/>
    <p:sldId id="490" r:id="rId6"/>
    <p:sldId id="492" r:id="rId8"/>
    <p:sldId id="491" r:id="rId9"/>
    <p:sldId id="480" r:id="rId10"/>
    <p:sldId id="481" r:id="rId11"/>
    <p:sldId id="482" r:id="rId12"/>
    <p:sldId id="475" r:id="rId13"/>
    <p:sldId id="442" r:id="rId14"/>
    <p:sldId id="477" r:id="rId15"/>
    <p:sldId id="478" r:id="rId16"/>
    <p:sldId id="479" r:id="rId17"/>
    <p:sldId id="269" r:id="rId18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1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.linfeng" initials="c" lastIdx="1" clrIdx="0"/>
  <p:cmAuthor id="0" name="微软用户" initials="微软用户" lastIdx="1" clrIdx="0"/>
  <p:cmAuthor id="2" name="李亚华" initials="李" lastIdx="1" clrIdx="1"/>
  <p:cmAuthor id="3" name="石珊" initials="石" lastIdx="1" clrIdx="2"/>
  <p:cmAuthor id="7" name="Administrator" initials="A" lastIdx="4" clrIdx="3"/>
  <p:cmAuthor id="8" name="宋洁然" initials="宋" lastIdx="2" clrIdx="1"/>
  <p:cmAuthor id="9" name="ming qiu" initials="m" lastIdx="17" clrIdx="1"/>
  <p:cmAuthor id="4" name="anne.ren@byd.com" initials="a" lastIdx="1" clrIdx="3"/>
  <p:cmAuthor id="5" name="fu.ting" initials="f" lastIdx="5" clrIdx="4"/>
  <p:cmAuthor id="6" name="lenovo" initials="l" lastIdx="6" clrIdx="2"/>
  <p:cmAuthor id="11" name="hu.xiao1" initials="h" lastIdx="1" clrIdx="10"/>
  <p:cmAuthor id="10" name="bao.yuhuan" initials="b" lastIdx="1" clrIdx="9"/>
  <p:cmAuthor id="12" name="吴铭锐" initials="吴" lastIdx="2" clrIdx="0"/>
  <p:cmAuthor id="13" name="Lenovo PC" initials="L" lastIdx="10" clrIdx="0"/>
  <p:cmAuthor id="14" name="黄超" initials="黄" lastIdx="3" clrIdx="3"/>
  <p:cmAuthor id="15" name="张崇军" initials="张" lastIdx="4" clrIdx="4"/>
  <p:cmAuthor id="16" name="于宏伟" initials="于" lastIdx="17" clrIdx="5"/>
  <p:cmAuthor id="17" name="安然" initials="安" lastIdx="1" clrIdx="0"/>
  <p:cmAuthor id="18" name="ggf" initials="g" lastIdx="1" clrIdx="18"/>
  <p:cmAuthor id="19" name="jinyaoguo" initials="j" lastIdx="1" clrIdx="0"/>
  <p:cmAuthor id="20" name="未知用户8" initials="未" lastIdx="34" clrIdx="1"/>
  <p:cmAuthor id="21" name="赵兰玉" initials="赵" lastIdx="1" clrIdx="0"/>
  <p:cmAuthor id="22" name="未知用户4" initials="未" lastIdx="502" clrIdx="0"/>
  <p:cmAuthor id="23" name="未知用户9" initials="未" lastIdx="1" clrIdx="0"/>
  <p:cmAuthor id="24" name="未知用户10" initials="未" lastIdx="1" clrIdx="0"/>
  <p:cmAuthor id="25" name="Qingyunli" initials="Q" lastIdx="24" clrIdx="0"/>
  <p:cmAuthor id="26" name="徐光宇" initials="徐" lastIdx="1" clrIdx="0"/>
  <p:cmAuthor id="27" name="Liu, Leo (MBSHR cs)" initials="L" lastIdx="2" clrIdx="0"/>
  <p:cmAuthor id="28" name="刘豹" initials="刘" lastIdx="0" clrIdx="0"/>
  <p:cmAuthor id="29" name="未知用户12" initials="未" lastIdx="7" clrIdx="0"/>
  <p:cmAuthor id="30" name="刘广艳" initials="刘" lastIdx="10" clrIdx="1"/>
  <p:cmAuthor id="31" name="未知用户13" initials="未" lastIdx="23" clrIdx="0"/>
  <p:cmAuthor id="32" name="liying" initials="l" lastIdx="11" clrIdx="0"/>
  <p:cmAuthor id="33" name="毕军(0212009)" initials="毕" lastIdx="10" clrIdx="0"/>
  <p:cmAuthor id="34" name="dadi" initials="d" lastIdx="2" clrIdx="1"/>
  <p:cmAuthor id="35" name="郑廷东" initials="郑" lastIdx="25" clrIdx="0"/>
  <p:cmAuthor id="36" name="张田田" initials="张" lastIdx="23" clrIdx="2"/>
  <p:cmAuthor id="37" name="刘传坤" initials="刘" lastIdx="15" clrIdx="0"/>
  <p:cmAuthor id="38" name="徐杰" initials="徐" lastIdx="1" clrIdx="0"/>
  <p:cmAuthor id="39" name="未知用户35" initials="未" lastIdx="1" clrIdx="0"/>
  <p:cmAuthor id="40" name="王霞" initials="王" lastIdx="1" clrIdx="1"/>
  <p:cmAuthor id="41" name="张宏伟" initials="张" lastIdx="46" clrIdx="0"/>
  <p:cmAuthor id="42" name="未知用户31" initials="未" lastIdx="1" clrIdx="0"/>
  <p:cmAuthor id="43" name="未知用户32" initials="未" lastIdx="8" clrIdx="0"/>
  <p:cmAuthor id="44" name="未知用户33" initials="未" lastIdx="2" clrIdx="2"/>
  <p:cmAuthor id="45" name="马静" initials="马" lastIdx="0" clrIdx="0"/>
  <p:cmAuthor id="46" name="刘艳龙" initials="刘" lastIdx="1" clrIdx="0"/>
  <p:cmAuthor id="47" name="rq fan" initials="r" lastIdx="3" clrIdx="1"/>
  <p:cmAuthor id="48" name="dingbo" initials="d" lastIdx="1" clrIdx="0"/>
  <p:cmAuthor id="49" name="李永欣" initials="李" lastIdx="1" clrIdx="0"/>
  <p:cmAuthor id="50" name="仝德志" initials="仝" lastIdx="1" clrIdx="0"/>
  <p:cmAuthor id="51" name="许弘扬" initials="许" lastIdx="1" clrIdx="0"/>
  <p:cmAuthor id="52" name="未知用户23" initials="未" lastIdx="1" clrIdx="1"/>
  <p:cmAuthor id="53" name="未知用户24" initials="未" lastIdx="1" clrIdx="0"/>
  <p:cmAuthor id="54" name="未知用户25" initials="未" lastIdx="1" clrIdx="0"/>
  <p:cmAuthor id="55" name="未知用户26" initials="未" lastIdx="1" clrIdx="0"/>
  <p:cmAuthor id="56" name="未知用户27" initials="未" lastIdx="1" clrIdx="0"/>
  <p:cmAuthor id="57" name="未知用户28" initials="未" lastIdx="1" clrIdx="0"/>
  <p:cmAuthor id="58" name="未知用户29" initials="未" lastIdx="1" clrIdx="0"/>
  <p:cmAuthor id="59" name="未知用户30" initials="未" lastIdx="4" clrIdx="0"/>
  <p:cmAuthor id="60" name="未知用户11" initials="未" lastIdx="23" clrIdx="0"/>
  <p:cmAuthor id="61" name="郝崇" initials="郝" lastIdx="4" clrIdx="1"/>
  <p:cmAuthor id="62" name="吴杰" initials="吴" lastIdx="1" clrIdx="0"/>
  <p:cmAuthor id="63" name="刘丽仙" initials="刘" lastIdx="4" clrIdx="33"/>
  <p:cmAuthor id="64" name="贡鑫" initials="贡" lastIdx="2" clrIdx="0"/>
  <p:cmAuthor id="65" name="陈尚文" initials="陈" lastIdx="1" clrIdx="1"/>
  <p:cmAuthor id="66" name="杜雪梅" initials="杜" lastIdx="1" clrIdx="0"/>
  <p:cmAuthor id="67" name="lijin" initials="l" lastIdx="33" clrIdx="0"/>
  <p:cmAuthor id="68" name="张雁" initials="张" lastIdx="1" clrIdx="19"/>
  <p:cmAuthor id="69" name="贾清山" initials="贾" lastIdx="1" clrIdx="0"/>
  <p:cmAuthor id="70" name="陈桂枝" initials="陈" lastIdx="1" clrIdx="0"/>
  <p:cmAuthor id="71" name="未知用户" initials="未" lastIdx="2" clrIdx="0"/>
  <p:cmAuthor id="72" name="新萝卜家园" initials="新" lastIdx="0" clrIdx="0"/>
  <p:cmAuthor id="73" name="李正" initials="李" lastIdx="1" clrIdx="0"/>
  <p:cmAuthor id="74" name="孟祥超" initials="孟" lastIdx="4" clrIdx="1"/>
  <p:cmAuthor id="75" name="陶川" initials="陶" lastIdx="1" clrIdx="0"/>
  <p:cmAuthor id="76" name="周开雷" initials="周" lastIdx="8" clrIdx="0"/>
  <p:cmAuthor id="77" name="未知用户22" initials="未" lastIdx="34" clrIdx="0"/>
  <p:cmAuthor id="78" name="lx" initials="l" lastIdx="2" clrIdx="0"/>
  <p:cmAuthor id="79" name="李振宇" initials="李" lastIdx="1" clrIdx="5"/>
  <p:cmAuthor id="80" name="邹洋" initials="邹" lastIdx="2" clrIdx="0"/>
  <p:cmAuthor id="81" name="yangkun" initials="y" lastIdx="0" clrIdx="0"/>
  <p:cmAuthor id="82" name="Lenovo User" initials="L" lastIdx="1" clrIdx="0"/>
  <p:cmAuthor id="83" name="hys2" initials="h" lastIdx="1" clrIdx="0"/>
  <p:cmAuthor id="84" name="朱绍春" initials="朱" lastIdx="13" clrIdx="0"/>
  <p:cmAuthor id="85" name="朱悦龙" initials="朱" lastIdx="1" clrIdx="0"/>
  <p:cmAuthor id="86" name="吴铁映" initials="吴" lastIdx="1" clrIdx="34"/>
  <p:cmAuthor id="87" name="Yuan Hu" initials="Y" lastIdx="1" clrIdx="0"/>
  <p:cmAuthor id="88" name="andres.x.gomez" initials="a" lastIdx="4" clrIdx="0"/>
  <p:cmAuthor id="89" name="张艳芳" initials="张" lastIdx="3" clrIdx="0"/>
  <p:cmAuthor id="90" name="邹积逊" initials="邹" lastIdx="1" clrIdx="0"/>
  <p:cmAuthor id="91" name="未知用户17" initials="未" lastIdx="1" clrIdx="1"/>
  <p:cmAuthor id="92" name="未知用户20" initials="未" lastIdx="1" clrIdx="0"/>
  <p:cmAuthor id="93" name="未知用户19" initials="未" lastIdx="1" clrIdx="0"/>
  <p:cmAuthor id="94" name="未知用户21" initials="未" lastIdx="1" clrIdx="0"/>
  <p:cmAuthor id="95" name="未知用户14" initials="未" lastIdx="1" clrIdx="0"/>
  <p:cmAuthor id="96" name="王向羽" initials="王" lastIdx="1" clrIdx="0"/>
  <p:cmAuthor id="97" name="admin" initials="a" lastIdx="1" clrIdx="0"/>
  <p:cmAuthor id="99" name="zhang.hongzhuo" initials="z" lastIdx="2" clrIdx="9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8BC"/>
    <a:srgbClr val="19A4B1"/>
    <a:srgbClr val="227FC4"/>
    <a:srgbClr val="E60013"/>
    <a:srgbClr val="999797"/>
    <a:srgbClr val="CF000F"/>
    <a:srgbClr val="8D8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6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162" y="54"/>
      </p:cViewPr>
      <p:guideLst>
        <p:guide orient="horz" pos="340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7D94F-9CD6-44C4-8713-05483EF296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CB4-A633-4FD8-B02A-9273EDEEC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7D94F-9CD6-44C4-8713-05483EF296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CB4-A633-4FD8-B02A-9273EDEEC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1" cy="365124"/>
          </a:xfrm>
          <a:prstGeom prst="rect">
            <a:avLst/>
          </a:prstGeom>
        </p:spPr>
        <p:txBody>
          <a:bodyPr/>
          <a:lstStyle/>
          <a:p>
            <a:fld id="{69496EE7-D575-4A51-8516-92CDD61D5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3"/>
            <a:ext cx="3860800" cy="3651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1" cy="365124"/>
          </a:xfrm>
          <a:prstGeom prst="rect">
            <a:avLst/>
          </a:prstGeom>
        </p:spPr>
        <p:txBody>
          <a:bodyPr/>
          <a:lstStyle/>
          <a:p>
            <a:fld id="{81F98D8E-4B54-4002-A8FF-DDC04F2FC391}" type="slidenum">
              <a:rPr lang="zh-CN" altLang="en-US" smtClean="0"/>
            </a:fld>
            <a:endParaRPr lang="zh-CN" altLang="en-US"/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9347200" y="6492877"/>
            <a:ext cx="2844800" cy="365124"/>
          </a:xfrm>
          <a:prstGeom prst="rect">
            <a:avLst/>
          </a:prstGeom>
        </p:spPr>
        <p:txBody>
          <a:bodyPr vert="horz" lIns="120406" tIns="60203" rIns="120406" bIns="60203" rtlCol="0" anchor="ctr"/>
          <a:lstStyle/>
          <a:p>
            <a:pPr marL="0" marR="0" lvl="0" indent="0" algn="r" defTabSz="1203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F98D8E-4B54-4002-A8FF-DDC04F2FC391}" type="slidenum">
              <a:rPr kumimoji="0" lang="zh-CN" altLang="en-US" sz="158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3242" y="1467851"/>
            <a:ext cx="6625827" cy="43513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此处书写正文，字号可根据实际需要略作调整。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(18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号）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此处书写正文，字号可根据实际需要略作调整。此处书写正文，字号可根据实际需要略作调整。此处书写正文，字号可根据实际需要略作调整。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此处书写正文，字号可根据实际需要略作调整。此处书写正文，字号可根据实际需要略作调整。此处书写正文，字号可根据实际需要略作调整。此处书写正文，字号可根据实际需要略作调整。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473242" y="563482"/>
            <a:ext cx="10515600" cy="5272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此处填写标题文字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73242" y="6442079"/>
            <a:ext cx="4114800" cy="240691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此处填写主题名称 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| 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演讲人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/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事业部 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| 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日期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(10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号）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7D94F-9CD6-44C4-8713-05483EF296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CB4-A633-4FD8-B02A-9273EDEEC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7D94F-9CD6-44C4-8713-05483EF296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CB4-A633-4FD8-B02A-9273EDEEC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7D94F-9CD6-44C4-8713-05483EF296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CB4-A633-4FD8-B02A-9273EDEEC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7D94F-9CD6-44C4-8713-05483EF296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CB4-A633-4FD8-B02A-9273EDEEC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7D94F-9CD6-44C4-8713-05483EF296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CB4-A633-4FD8-B02A-9273EDEEC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7D94F-9CD6-44C4-8713-05483EF296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CB4-A633-4FD8-B02A-9273EDEEC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7D94F-9CD6-44C4-8713-05483EF296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CB4-A633-4FD8-B02A-9273EDEEC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9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5.jpe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8.png"/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22.png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image" Target="../media/image21.png"/><Relationship Id="rId10" Type="http://schemas.openxmlformats.org/officeDocument/2006/relationships/tags" Target="../tags/tag6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2549"/>
            <a:ext cx="12192000" cy="3811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6627" y="1821035"/>
            <a:ext cx="69253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sym typeface="+mn-ea"/>
              </a:rPr>
              <a:t>基于深度学习的</a:t>
            </a:r>
            <a:r>
              <a:rPr lang="en-US" altLang="zh-CN" sz="2800">
                <a:sym typeface="+mn-ea"/>
              </a:rPr>
              <a:t>RE011</a:t>
            </a:r>
            <a:r>
              <a:rPr lang="zh-CN" altLang="en-US" sz="2800">
                <a:sym typeface="+mn-ea"/>
              </a:rPr>
              <a:t>凸轮轴型线自动开发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0010" y="341312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汇报人：</a:t>
            </a:r>
            <a:r>
              <a:rPr lang="zh-CN" altLang="en-US" sz="2400"/>
              <a:t>刘静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5843905" y="5031105"/>
            <a:ext cx="6047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团队成员：张楠、刘静、孟繁超、王卓、唐文彬、石先耀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062855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三</a:t>
            </a:r>
            <a:r>
              <a:rPr dirty="0" smtClean="0"/>
              <a:t>、</a:t>
            </a:r>
            <a:r>
              <a:rPr lang="zh-CN" dirty="0" smtClean="0"/>
              <a:t>创新性</a:t>
            </a:r>
            <a:r>
              <a:rPr lang="en-US" altLang="zh-CN" b="0" dirty="0" smtClean="0"/>
              <a:t>--</a:t>
            </a:r>
            <a:r>
              <a:rPr lang="zh-CN" altLang="en-US" sz="1000" b="0">
                <a:sym typeface="+mn-ea"/>
              </a:rPr>
              <a:t>空间金字塔多尺度语义融合</a:t>
            </a:r>
            <a:r>
              <a:rPr lang="en-US" altLang="zh-CN" sz="1000" b="0">
                <a:sym typeface="+mn-ea"/>
              </a:rPr>
              <a:t>+</a:t>
            </a:r>
            <a:r>
              <a:rPr lang="zh-CN" altLang="en-US" sz="1000" b="0">
                <a:sym typeface="+mn-ea"/>
              </a:rPr>
              <a:t>椒盐噪声注入</a:t>
            </a:r>
            <a:endParaRPr lang="zh-CN" altLang="en-US" sz="1000" b="0"/>
          </a:p>
          <a:p>
            <a:endParaRPr lang="en-US" altLang="zh-CN" sz="1000" b="0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792720" y="55245"/>
            <a:ext cx="4366260" cy="1642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传统方法在特征</a:t>
            </a:r>
            <a:r>
              <a:rPr lang="zh-CN" altLang="en-US" sz="1200"/>
              <a:t>处理采用</a:t>
            </a:r>
            <a:r>
              <a:rPr lang="en-US" altLang="zh-CN" sz="1200"/>
              <a:t>Z-Score</a:t>
            </a:r>
            <a:r>
              <a:rPr lang="zh-CN" altLang="en-US" sz="1200"/>
              <a:t>均一化及全连接神经网络</a:t>
            </a:r>
            <a:r>
              <a:rPr lang="zh-CN" altLang="en-US" sz="1200"/>
              <a:t>学习</a:t>
            </a:r>
            <a:endParaRPr lang="zh-CN" altLang="en-US" sz="12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ym typeface="+mn-ea"/>
              </a:rPr>
              <a:t>模型存在轻微过拟合</a:t>
            </a:r>
            <a:endParaRPr lang="zh-CN" altLang="en-US" sz="12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ym typeface="+mn-ea"/>
              </a:rPr>
              <a:t>表层特征学习较好，深层语义特征无法学习</a:t>
            </a:r>
            <a:endParaRPr lang="zh-CN" altLang="en-US" sz="1200"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sym typeface="+mn-ea"/>
              </a:rPr>
              <a:t>为解决上述问题，</a:t>
            </a:r>
            <a:r>
              <a:rPr lang="zh-CN" altLang="en-US" sz="1200"/>
              <a:t>此项目采用</a:t>
            </a:r>
            <a:r>
              <a:rPr lang="zh-CN" altLang="en-US" sz="1200" b="1">
                <a:solidFill>
                  <a:schemeClr val="accent4">
                    <a:lumMod val="50000"/>
                  </a:schemeClr>
                </a:solidFill>
                <a:sym typeface="+mn-ea"/>
              </a:rPr>
              <a:t>空间金字塔多尺度语义融合</a:t>
            </a:r>
            <a:r>
              <a:rPr lang="en-US" altLang="zh-CN" sz="1200" b="1">
                <a:solidFill>
                  <a:schemeClr val="accent4">
                    <a:lumMod val="50000"/>
                  </a:schemeClr>
                </a:solidFill>
                <a:sym typeface="+mn-ea"/>
              </a:rPr>
              <a:t>+</a:t>
            </a:r>
            <a:r>
              <a:rPr lang="zh-CN" altLang="en-US" sz="1200" b="1">
                <a:solidFill>
                  <a:schemeClr val="accent4">
                    <a:lumMod val="50000"/>
                  </a:schemeClr>
                </a:solidFill>
                <a:sym typeface="+mn-ea"/>
              </a:rPr>
              <a:t>椒盐噪声注入</a:t>
            </a:r>
            <a:r>
              <a:rPr lang="zh-CN" altLang="en-US" sz="1200">
                <a:sym typeface="+mn-ea"/>
              </a:rPr>
              <a:t>，提升网络学习能力、</a:t>
            </a:r>
            <a:r>
              <a:rPr lang="zh-CN" altLang="en-US" sz="1200">
                <a:sym typeface="+mn-ea"/>
              </a:rPr>
              <a:t>语义抽取</a:t>
            </a:r>
            <a:r>
              <a:rPr lang="zh-CN" altLang="en-US" sz="1200">
                <a:sym typeface="+mn-ea"/>
              </a:rPr>
              <a:t>能力和对抗</a:t>
            </a:r>
            <a:r>
              <a:rPr lang="zh-CN" altLang="en-US" sz="1200">
                <a:sym typeface="+mn-ea"/>
              </a:rPr>
              <a:t>性，目标判别系数较传统方法提高</a:t>
            </a:r>
            <a:r>
              <a:rPr lang="zh-CN" altLang="en-US" sz="1200" b="1">
                <a:solidFill>
                  <a:schemeClr val="accent4">
                    <a:lumMod val="50000"/>
                  </a:schemeClr>
                </a:solidFill>
                <a:sym typeface="+mn-ea"/>
              </a:rPr>
              <a:t>15.2%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5560" y="2538730"/>
            <a:ext cx="6086475" cy="1977390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2"/>
          <a:stretch>
            <a:fillRect/>
          </a:stretch>
        </p:blipFill>
        <p:spPr>
          <a:xfrm>
            <a:off x="7354570" y="5798820"/>
            <a:ext cx="1258570" cy="9829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60" y="5398770"/>
            <a:ext cx="1814619" cy="10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995" y="5350510"/>
            <a:ext cx="1851025" cy="11772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832100" y="4621530"/>
            <a:ext cx="10839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Tensor Shape</a:t>
            </a:r>
            <a:endParaRPr lang="zh-CN" altLang="en-US" sz="1000" b="1">
              <a:latin typeface="MV Boli" panose="02000500030200090000" charset="0"/>
              <a:cs typeface="MV Boli" panose="02000500030200090000" charset="0"/>
              <a:sym typeface="+mn-ea"/>
            </a:endParaRPr>
          </a:p>
          <a:p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256@16x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1</a:t>
            </a:r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x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1</a:t>
            </a:r>
            <a:endParaRPr lang="en-US" altLang="zh-CN" sz="1000" b="1">
              <a:latin typeface="MV Boli" panose="02000500030200090000" charset="0"/>
              <a:cs typeface="MV Boli" panose="02000500030200090000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82745" y="4621530"/>
            <a:ext cx="12065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Tensor Shape</a:t>
            </a:r>
            <a:endParaRPr lang="zh-CN" altLang="en-US" sz="1000" b="1">
              <a:latin typeface="MV Boli" panose="02000500030200090000" charset="0"/>
              <a:cs typeface="MV Boli" panose="02000500030200090000" charset="0"/>
              <a:sym typeface="+mn-ea"/>
            </a:endParaRPr>
          </a:p>
          <a:p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256@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16</a:t>
            </a:r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x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32</a:t>
            </a:r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x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32</a:t>
            </a:r>
            <a:endParaRPr lang="en-US" altLang="zh-CN" sz="1000" b="1">
              <a:latin typeface="MV Boli" panose="02000500030200090000" charset="0"/>
              <a:cs typeface="MV Boli" panose="02000500030200090000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55945" y="4621530"/>
            <a:ext cx="13169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Tensor Shape</a:t>
            </a:r>
            <a:endParaRPr lang="zh-CN" altLang="en-US" sz="1000" b="1">
              <a:latin typeface="MV Boli" panose="02000500030200090000" charset="0"/>
              <a:cs typeface="MV Boli" panose="02000500030200090000" charset="0"/>
              <a:sym typeface="+mn-ea"/>
            </a:endParaRPr>
          </a:p>
          <a:p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256@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24</a:t>
            </a:r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x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124</a:t>
            </a:r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x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124</a:t>
            </a:r>
            <a:endParaRPr lang="en-US" altLang="zh-CN" sz="1000" b="1">
              <a:latin typeface="MV Boli" panose="02000500030200090000" charset="0"/>
              <a:cs typeface="MV Boli" panose="0200050003020009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286625" y="4621530"/>
            <a:ext cx="12065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Tensor Shape</a:t>
            </a:r>
            <a:endParaRPr lang="zh-CN" altLang="en-US" sz="1000" b="1">
              <a:latin typeface="MV Boli" panose="02000500030200090000" charset="0"/>
              <a:cs typeface="MV Boli" panose="02000500030200090000" charset="0"/>
              <a:sym typeface="+mn-ea"/>
            </a:endParaRPr>
          </a:p>
          <a:p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256@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64</a:t>
            </a:r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x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16</a:t>
            </a:r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x</a:t>
            </a:r>
            <a:r>
              <a:rPr lang="en-US" altLang="zh-CN" sz="1000" b="1">
                <a:latin typeface="MV Boli" panose="02000500030200090000" charset="0"/>
                <a:cs typeface="MV Boli" panose="02000500030200090000" charset="0"/>
                <a:sym typeface="+mn-ea"/>
              </a:rPr>
              <a:t>16</a:t>
            </a:r>
            <a:endParaRPr lang="en-US" altLang="zh-CN" sz="1000" b="1">
              <a:latin typeface="MV Boli" panose="02000500030200090000" charset="0"/>
              <a:cs typeface="MV Boli" panose="02000500030200090000" charset="0"/>
              <a:sym typeface="+mn-ea"/>
            </a:endParaRPr>
          </a:p>
        </p:txBody>
      </p:sp>
      <p:pic>
        <p:nvPicPr>
          <p:cNvPr id="38" name="图片 37" descr="Dilated Convolu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5" y="3543300"/>
            <a:ext cx="2263140" cy="146812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" y="1102360"/>
            <a:ext cx="2944495" cy="119316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7792720" y="55245"/>
            <a:ext cx="4331970" cy="1968500"/>
          </a:xfrm>
          <a:prstGeom prst="rect">
            <a:avLst/>
          </a:prstGeom>
          <a:ln w="28575" cap="flat" cmpd="dbl" algn="ctr">
            <a:solidFill>
              <a:schemeClr val="accent1">
                <a:shade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195" y="2103120"/>
            <a:ext cx="2369820" cy="2431415"/>
          </a:xfrm>
          <a:prstGeom prst="rect">
            <a:avLst/>
          </a:prstGeom>
        </p:spPr>
      </p:pic>
      <p:cxnSp>
        <p:nvCxnSpPr>
          <p:cNvPr id="92" name="直接连接符 91"/>
          <p:cNvCxnSpPr/>
          <p:nvPr/>
        </p:nvCxnSpPr>
        <p:spPr>
          <a:xfrm flipH="1" flipV="1">
            <a:off x="8428583" y="3525112"/>
            <a:ext cx="1440000" cy="508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695055" y="3156585"/>
            <a:ext cx="809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Traning</a:t>
            </a:r>
            <a:endParaRPr lang="en-US" altLang="zh-CN"/>
          </a:p>
        </p:txBody>
      </p:sp>
      <p:cxnSp>
        <p:nvCxnSpPr>
          <p:cNvPr id="93" name="直接连接符 92"/>
          <p:cNvCxnSpPr/>
          <p:nvPr/>
        </p:nvCxnSpPr>
        <p:spPr>
          <a:xfrm flipH="1">
            <a:off x="7986396" y="5078729"/>
            <a:ext cx="5715" cy="72000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049895" y="5257800"/>
            <a:ext cx="1347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Noise Injection</a:t>
            </a:r>
            <a:endParaRPr lang="en-US" altLang="zh-CN"/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59580" y="1013460"/>
            <a:ext cx="3277235" cy="116141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5" y="5125720"/>
            <a:ext cx="2767965" cy="67310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2892425" y="2601595"/>
            <a:ext cx="5484495" cy="2397125"/>
          </a:xfrm>
          <a:prstGeom prst="rect">
            <a:avLst/>
          </a:prstGeom>
          <a:ln w="28575" cap="flat" cmpd="dbl" algn="ctr">
            <a:solidFill>
              <a:schemeClr val="accent3">
                <a:lumMod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加号 46"/>
          <p:cNvSpPr/>
          <p:nvPr/>
        </p:nvSpPr>
        <p:spPr>
          <a:xfrm>
            <a:off x="4914265" y="5755640"/>
            <a:ext cx="440055" cy="426085"/>
          </a:xfrm>
          <a:prstGeom prst="mathPlus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986405" y="5321935"/>
            <a:ext cx="4300220" cy="1489075"/>
          </a:xfrm>
          <a:prstGeom prst="rect">
            <a:avLst/>
          </a:prstGeom>
          <a:ln w="28575" cap="flat" cmpd="dbl" algn="ctr">
            <a:solidFill>
              <a:schemeClr val="accent1">
                <a:shade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3177540" y="6468110"/>
            <a:ext cx="4044950" cy="342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Feature Pyramid Network+Spatial Pyramid Pooling</a:t>
            </a:r>
            <a:endParaRPr lang="en-US" altLang="zh-CN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  <a:p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5133976" y="5078729"/>
            <a:ext cx="5715" cy="72000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2948328" y="1653517"/>
            <a:ext cx="1234440" cy="2540"/>
          </a:xfrm>
          <a:prstGeom prst="line">
            <a:avLst/>
          </a:prstGeom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892425" y="1299845"/>
            <a:ext cx="1469390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Bicubic interpolation</a:t>
            </a:r>
            <a:endParaRPr lang="zh-CN" altLang="en-US">
              <a:latin typeface="Kristen ITC" panose="03050502040202030202" charset="0"/>
              <a:cs typeface="Kristen ITC" panose="03050502040202030202" charset="0"/>
            </a:endParaRPr>
          </a:p>
          <a:p>
            <a:endParaRPr lang="zh-CN" altLang="en-US"/>
          </a:p>
        </p:txBody>
      </p:sp>
      <p:cxnSp>
        <p:nvCxnSpPr>
          <p:cNvPr id="91" name="直接连接符 90"/>
          <p:cNvCxnSpPr/>
          <p:nvPr/>
        </p:nvCxnSpPr>
        <p:spPr>
          <a:xfrm rot="16200000">
            <a:off x="812233" y="2802187"/>
            <a:ext cx="1080000" cy="3175"/>
          </a:xfrm>
          <a:prstGeom prst="line">
            <a:avLst/>
          </a:prstGeom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3335" y="2681605"/>
            <a:ext cx="13169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Dilated Conv-Net</a:t>
            </a:r>
            <a:endParaRPr lang="zh-CN" altLang="en-US" sz="1000" b="1">
              <a:latin typeface="MV Boli" panose="02000500030200090000" charset="0"/>
              <a:cs typeface="MV Boli" panose="02000500030200090000" charset="0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860" y="5874385"/>
            <a:ext cx="1642110" cy="907415"/>
          </a:xfrm>
          <a:prstGeom prst="rect">
            <a:avLst/>
          </a:prstGeom>
        </p:spPr>
      </p:pic>
      <p:cxnSp>
        <p:nvCxnSpPr>
          <p:cNvPr id="55" name="直接连接符 54"/>
          <p:cNvCxnSpPr/>
          <p:nvPr/>
        </p:nvCxnSpPr>
        <p:spPr>
          <a:xfrm flipH="1" flipV="1">
            <a:off x="2112238" y="6326097"/>
            <a:ext cx="720000" cy="5080"/>
          </a:xfrm>
          <a:prstGeom prst="line">
            <a:avLst/>
          </a:prstGeom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3225" y="4498340"/>
            <a:ext cx="1671955" cy="232664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728470" y="6007100"/>
            <a:ext cx="12579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latin typeface="MV Boli" panose="02000500030200090000" charset="0"/>
                <a:cs typeface="MV Boli" panose="02000500030200090000" charset="0"/>
                <a:sym typeface="+mn-ea"/>
              </a:rPr>
              <a:t>Skip Connections</a:t>
            </a:r>
            <a:endParaRPr lang="zh-CN" altLang="en-US" sz="1000" b="1">
              <a:latin typeface="MV Boli" panose="02000500030200090000" charset="0"/>
              <a:cs typeface="MV Boli" panose="02000500030200090000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8428378" y="2959712"/>
            <a:ext cx="1440000" cy="2540"/>
          </a:xfrm>
          <a:prstGeom prst="line">
            <a:avLst/>
          </a:prstGeom>
          <a:ln w="38100" cmpd="sng">
            <a:solidFill>
              <a:schemeClr val="accent2"/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8300720" y="2558415"/>
            <a:ext cx="2456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Backpropagation + inference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062855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四</a:t>
            </a:r>
            <a:r>
              <a:rPr dirty="0" smtClean="0"/>
              <a:t>、</a:t>
            </a:r>
            <a:r>
              <a:rPr lang="zh-CN" dirty="0" smtClean="0"/>
              <a:t>可复制</a:t>
            </a:r>
            <a:r>
              <a:rPr lang="zh-CN" dirty="0" smtClean="0"/>
              <a:t>拓展性</a:t>
            </a:r>
            <a:endParaRPr 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3685" y="869315"/>
            <a:ext cx="117621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>
              <a:lnSpc>
                <a:spcPct val="150000"/>
              </a:lnSpc>
            </a:pPr>
            <a:r>
              <a:rPr lang="zh-CN" altLang="en-US" sz="1400"/>
              <a:t>基于此项目算法及技术，已应用于现阶段正在进行的</a:t>
            </a:r>
            <a:r>
              <a:rPr lang="zh-CN" altLang="en-US" sz="1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基于深度学习</a:t>
            </a:r>
            <a:r>
              <a:rPr lang="en-US" altLang="zh-CN" sz="1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RE011</a:t>
            </a:r>
            <a:r>
              <a:rPr lang="zh-CN" altLang="en-US" sz="1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发动机缸盖温度场实时预测</a:t>
            </a:r>
            <a:r>
              <a:rPr lang="en-US" altLang="zh-CN" sz="1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</a:t>
            </a:r>
            <a:r>
              <a:rPr lang="zh-CN" altLang="en-US" sz="1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通过气缸燃烧面单点压力预测燃烧面温度场分布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zh-CN" altLang="en-US" sz="1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齿轮选型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项目也可基于上述项目的网络架构进行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迁移学习。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项目采用的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算法同时可继续应用于</a:t>
            </a:r>
            <a:r>
              <a:rPr lang="zh-CN" altLang="en-US" sz="1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计算机视觉、图像识别、语义分割、图像增广、目标检测、自然语言推理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等任务。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" y="4906645"/>
            <a:ext cx="3897712" cy="144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2168525"/>
            <a:ext cx="12127500" cy="2520000"/>
          </a:xfrm>
          <a:prstGeom prst="rect">
            <a:avLst/>
          </a:prstGeom>
        </p:spPr>
      </p:pic>
      <p:cxnSp>
        <p:nvCxnSpPr>
          <p:cNvPr id="40" name="直接连接符 39"/>
          <p:cNvCxnSpPr/>
          <p:nvPr/>
        </p:nvCxnSpPr>
        <p:spPr>
          <a:xfrm flipH="1">
            <a:off x="586106" y="3687445"/>
            <a:ext cx="2540" cy="1213485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rot="5400000" flipH="1">
            <a:off x="10860428" y="4474187"/>
            <a:ext cx="360000" cy="3175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72410" y="4688273"/>
            <a:ext cx="1524507" cy="1440000"/>
          </a:xfrm>
          <a:prstGeom prst="rect">
            <a:avLst/>
          </a:prstGeom>
        </p:spPr>
      </p:pic>
      <p:cxnSp>
        <p:nvCxnSpPr>
          <p:cNvPr id="48" name="直接连接符 47"/>
          <p:cNvCxnSpPr/>
          <p:nvPr/>
        </p:nvCxnSpPr>
        <p:spPr>
          <a:xfrm flipV="1">
            <a:off x="9843158" y="6487772"/>
            <a:ext cx="1234440" cy="254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4738370" y="2560955"/>
            <a:ext cx="4779645" cy="173482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 rot="5400000" flipH="1">
            <a:off x="10895988" y="6308702"/>
            <a:ext cx="360000" cy="3175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4770" y="2914650"/>
            <a:ext cx="892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Gabriola" panose="04040605051002020D02" charset="0"/>
                <a:cs typeface="Gabriola" panose="04040605051002020D02" charset="0"/>
              </a:rPr>
              <a:t>256@4x1x1</a:t>
            </a:r>
            <a:endParaRPr lang="en-US" altLang="zh-CN" sz="1200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756660" y="4050665"/>
            <a:ext cx="1056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1200">
                <a:latin typeface="Gabriola" panose="04040605051002020D02" charset="0"/>
                <a:cs typeface="Gabriola" panose="04040605051002020D02" charset="0"/>
              </a:rPr>
              <a:t>256@32x16x16</a:t>
            </a:r>
            <a:endParaRPr lang="zh-CN" altLang="en-US" sz="1200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106670" y="4050665"/>
            <a:ext cx="1059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Gabriola" panose="04040605051002020D02" charset="0"/>
                <a:cs typeface="Gabriola" panose="04040605051002020D02" charset="0"/>
              </a:rPr>
              <a:t>256@48x12x12</a:t>
            </a:r>
            <a:endParaRPr lang="en-US" altLang="zh-CN" sz="1000">
              <a:latin typeface="Kristen ITC" panose="03050502040202030202" charset="0"/>
              <a:cs typeface="Kristen ITC" panose="03050502040202030202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917690" y="4328160"/>
            <a:ext cx="1056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Gabriola" panose="04040605051002020D02" charset="0"/>
                <a:cs typeface="Gabriola" panose="04040605051002020D02" charset="0"/>
              </a:rPr>
              <a:t>256@64x12x12</a:t>
            </a:r>
            <a:endParaRPr lang="en-US" altLang="zh-CN" sz="1000">
              <a:latin typeface="Kristen ITC" panose="03050502040202030202" charset="0"/>
              <a:cs typeface="Kristen ITC" panose="03050502040202030202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533765" y="4327525"/>
            <a:ext cx="1056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1200">
                <a:latin typeface="Gabriola" panose="04040605051002020D02" charset="0"/>
                <a:cs typeface="Gabriola" panose="04040605051002020D02" charset="0"/>
              </a:rPr>
              <a:t>256@72x8x8</a:t>
            </a:r>
            <a:endParaRPr lang="zh-CN" altLang="en-US" sz="1200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5980" y="4314190"/>
            <a:ext cx="2411730" cy="540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latin typeface="Gabriola" panose="04040605051002020D02" charset="0"/>
                <a:cs typeface="Gabriola" panose="04040605051002020D02" charset="0"/>
                <a:sym typeface="+mn-ea"/>
              </a:rPr>
              <a:t>Bicubic interpolation</a:t>
            </a:r>
            <a:r>
              <a:rPr lang="en-US" altLang="zh-CN" sz="1200">
                <a:latin typeface="Gabriola" panose="04040605051002020D02" charset="0"/>
                <a:cs typeface="Gabriola" panose="04040605051002020D02" charset="0"/>
                <a:sym typeface="+mn-ea"/>
              </a:rPr>
              <a:t> </a:t>
            </a:r>
            <a:endParaRPr lang="en-US" altLang="zh-CN" sz="1200">
              <a:latin typeface="Gabriola" panose="04040605051002020D02" charset="0"/>
              <a:cs typeface="Gabriola" panose="04040605051002020D02" charset="0"/>
              <a:sym typeface="+mn-ea"/>
            </a:endParaRPr>
          </a:p>
          <a:p>
            <a:r>
              <a:rPr lang="zh-CN" altLang="en-US" sz="1200">
                <a:latin typeface="Gabriola" panose="04040605051002020D02" charset="0"/>
                <a:cs typeface="Gabriola" panose="04040605051002020D02" charset="0"/>
                <a:sym typeface="+mn-ea"/>
              </a:rPr>
              <a:t>Dilated Conv</a:t>
            </a:r>
            <a:r>
              <a:rPr lang="en-US" altLang="zh-CN" sz="1200">
                <a:latin typeface="Gabriola" panose="04040605051002020D02" charset="0"/>
                <a:cs typeface="Gabriola" panose="04040605051002020D02" charset="0"/>
                <a:sym typeface="+mn-ea"/>
              </a:rPr>
              <a:t>-Net</a:t>
            </a:r>
            <a:endParaRPr lang="en-US" altLang="zh-CN" sz="1200">
              <a:latin typeface="Gabriola" panose="04040605051002020D02" charset="0"/>
              <a:cs typeface="Gabriola" panose="04040605051002020D02" charset="0"/>
              <a:sym typeface="+mn-ea"/>
            </a:endParaRPr>
          </a:p>
          <a:p>
            <a:endParaRPr lang="en-US" altLang="zh-CN" sz="1200">
              <a:latin typeface="Gabriola" panose="04040605051002020D02" charset="0"/>
              <a:cs typeface="Gabriola" panose="04040605051002020D02" charset="0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106670" y="6072505"/>
            <a:ext cx="12490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  <a:buNone/>
            </a:pPr>
            <a:r>
              <a:rPr lang="zh-CN" altLang="en-US" sz="1200">
                <a:latin typeface="Gabriola" panose="04040605051002020D02" charset="0"/>
                <a:cs typeface="Gabriola" panose="04040605051002020D02" charset="0"/>
                <a:sym typeface="+mn-ea"/>
              </a:rPr>
              <a:t>ResNet +SPP</a:t>
            </a:r>
            <a:endParaRPr lang="zh-CN" altLang="en-US" sz="1200">
              <a:latin typeface="Gabriola" panose="04040605051002020D02" charset="0"/>
              <a:cs typeface="Gabriola" panose="04040605051002020D02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8365" y="5470525"/>
            <a:ext cx="1713865" cy="1405255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9113520" y="2569210"/>
            <a:ext cx="4044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Kristen ITC" panose="03050502040202030202" charset="0"/>
                <a:cs typeface="Kristen ITC" panose="03050502040202030202" charset="0"/>
              </a:rPr>
              <a:t>x3</a:t>
            </a:r>
            <a:endParaRPr lang="en-US" altLang="zh-CN" sz="1000">
              <a:latin typeface="Kristen ITC" panose="03050502040202030202" charset="0"/>
              <a:cs typeface="Kristen ITC" panose="03050502040202030202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333875" y="2569210"/>
            <a:ext cx="404495" cy="345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Kristen ITC" panose="03050502040202030202" charset="0"/>
                <a:cs typeface="Kristen ITC" panose="03050502040202030202" charset="0"/>
              </a:rPr>
              <a:t>x3</a:t>
            </a:r>
            <a:endParaRPr lang="en-US" altLang="zh-CN" sz="1000">
              <a:latin typeface="Kristen ITC" panose="03050502040202030202" charset="0"/>
              <a:cs typeface="Kristen ITC" panose="03050502040202030202" charset="0"/>
            </a:endParaRPr>
          </a:p>
        </p:txBody>
      </p:sp>
      <p:pic>
        <p:nvPicPr>
          <p:cNvPr id="86" name="图片 85" descr="The-Spatial-Pyramid-Pooling-a-and-the-Improved-Spatial-Pyramid-Pooling-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70" y="4582795"/>
            <a:ext cx="1461466" cy="1440000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855980" y="2560955"/>
            <a:ext cx="3882390" cy="173482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9518015" y="2557780"/>
            <a:ext cx="2451735" cy="173482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2605405" y="4327525"/>
            <a:ext cx="1056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1200">
                <a:latin typeface="Gabriola" panose="04040605051002020D02" charset="0"/>
                <a:cs typeface="Gabriola" panose="04040605051002020D02" charset="0"/>
              </a:rPr>
              <a:t>256@24x8x8</a:t>
            </a:r>
            <a:endParaRPr lang="zh-CN" altLang="en-US" sz="1200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019810" y="3998595"/>
            <a:ext cx="1056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1200">
                <a:latin typeface="Gabriola" panose="04040605051002020D02" charset="0"/>
                <a:cs typeface="Gabriola" panose="04040605051002020D02" charset="0"/>
              </a:rPr>
              <a:t>256@16x24x24</a:t>
            </a:r>
            <a:endParaRPr lang="zh-CN" altLang="en-US" sz="1200">
              <a:latin typeface="Gabriola" panose="04040605051002020D02" charset="0"/>
              <a:cs typeface="Gabriola" panose="04040605051002020D02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 rot="16200000">
            <a:off x="3795463" y="4865937"/>
            <a:ext cx="1080000" cy="3175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 flipV="1">
            <a:off x="4334103" y="5402807"/>
            <a:ext cx="720000" cy="50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9260206" y="4567554"/>
            <a:ext cx="5715" cy="895985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5194935" y="4326890"/>
            <a:ext cx="1163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Gabriola" panose="04040605051002020D02" charset="0"/>
                <a:cs typeface="Gabriola" panose="04040605051002020D02" charset="0"/>
              </a:rPr>
              <a:t>Concatenate</a:t>
            </a:r>
            <a:endParaRPr lang="en-US" altLang="zh-CN" sz="1200">
              <a:latin typeface="Kristen ITC" panose="03050502040202030202" charset="0"/>
              <a:cs typeface="Kristen ITC" panose="03050502040202030202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956945" y="6277610"/>
            <a:ext cx="207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1200">
                <a:latin typeface="Gabriola" panose="04040605051002020D02" charset="0"/>
                <a:cs typeface="Gabriola" panose="04040605051002020D02" charset="0"/>
              </a:rPr>
              <a:t>RE011&amp;</a:t>
            </a:r>
            <a:endParaRPr lang="zh-CN" altLang="en-US" sz="1200">
              <a:latin typeface="Gabriola" panose="04040605051002020D02" charset="0"/>
              <a:cs typeface="Gabriola" panose="04040605051002020D02" charset="0"/>
            </a:endParaRPr>
          </a:p>
          <a:p>
            <a:pPr algn="l">
              <a:buClrTx/>
              <a:buSzTx/>
              <a:buNone/>
            </a:pPr>
            <a:r>
              <a:rPr lang="zh-CN" altLang="en-US" sz="1200">
                <a:latin typeface="Gabriola" panose="04040605051002020D02" charset="0"/>
                <a:cs typeface="Gabriola" panose="04040605051002020D02" charset="0"/>
              </a:rPr>
              <a:t>Operating parameters</a:t>
            </a:r>
            <a:endParaRPr lang="zh-CN" altLang="en-US" sz="1200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565255" y="2277745"/>
            <a:ext cx="4044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Kristen ITC" panose="03050502040202030202" charset="0"/>
                <a:cs typeface="Kristen ITC" panose="03050502040202030202" charset="0"/>
              </a:rPr>
              <a:t>x2</a:t>
            </a:r>
            <a:endParaRPr lang="en-US" altLang="zh-CN" sz="1000">
              <a:latin typeface="Kristen ITC" panose="03050502040202030202" charset="0"/>
              <a:cs typeface="Kristen ITC" panose="03050502040202030202" charset="0"/>
            </a:endParaRPr>
          </a:p>
        </p:txBody>
      </p:sp>
      <p:pic>
        <p:nvPicPr>
          <p:cNvPr id="97" name="图片 96"/>
          <p:cNvPicPr/>
          <p:nvPr/>
        </p:nvPicPr>
        <p:blipFill>
          <a:blip r:embed="rId6"/>
          <a:srcRect b="10802"/>
          <a:stretch>
            <a:fillRect/>
          </a:stretch>
        </p:blipFill>
        <p:spPr>
          <a:xfrm>
            <a:off x="6674485" y="4605655"/>
            <a:ext cx="1578769" cy="1129982"/>
          </a:xfrm>
          <a:prstGeom prst="rect">
            <a:avLst/>
          </a:prstGeom>
        </p:spPr>
      </p:pic>
      <p:cxnSp>
        <p:nvCxnSpPr>
          <p:cNvPr id="99" name="直接连接符 98"/>
          <p:cNvCxnSpPr/>
          <p:nvPr/>
        </p:nvCxnSpPr>
        <p:spPr>
          <a:xfrm flipH="1" flipV="1">
            <a:off x="8570188" y="5470752"/>
            <a:ext cx="720000" cy="50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3" name="图片 102" descr="resultt"/>
          <p:cNvPicPr>
            <a:picLocks noChangeAspect="1"/>
          </p:cNvPicPr>
          <p:nvPr/>
        </p:nvPicPr>
        <p:blipFill>
          <a:blip r:embed="rId7"/>
          <a:srcRect r="-462" b="50201"/>
          <a:stretch>
            <a:fillRect/>
          </a:stretch>
        </p:blipFill>
        <p:spPr>
          <a:xfrm>
            <a:off x="7856220" y="5679440"/>
            <a:ext cx="1661795" cy="1178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987415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五</a:t>
            </a:r>
            <a:r>
              <a:rPr dirty="0" smtClean="0"/>
              <a:t>、</a:t>
            </a:r>
            <a:r>
              <a:rPr lang="zh-CN" dirty="0" smtClean="0"/>
              <a:t>技术深度</a:t>
            </a:r>
            <a:r>
              <a:rPr lang="en-US" altLang="zh-CN" dirty="0" smtClean="0"/>
              <a:t>--</a:t>
            </a:r>
            <a:r>
              <a:rPr lang="en-US" altLang="zh-CN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Deformable Attention [</a:t>
            </a:r>
            <a:r>
              <a:rPr lang="en-US" altLang="zh-CN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算法] </a:t>
            </a:r>
            <a:endParaRPr lang="en-US" altLang="zh-CN" b="1">
              <a:latin typeface="Gabriola" panose="04040605051002020D02" charset="0"/>
              <a:cs typeface="Gabriola" panose="04040605051002020D02" charset="0"/>
              <a:sym typeface="+mn-ea"/>
            </a:endParaRPr>
          </a:p>
          <a:p>
            <a:endParaRPr lang="en-US" alt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962025"/>
            <a:ext cx="4050000" cy="13055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885565"/>
            <a:ext cx="4039200" cy="294604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424430"/>
            <a:ext cx="2590800" cy="14611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09205" y="1008380"/>
            <a:ext cx="3987165" cy="4954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1.</a:t>
            </a: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传统的自注意力机制（如标准的 Transformer 中的自注意力）会计算每个位置和其他所有位置之间的注意力分数，复杂度为时间及文本序列（图像像素）的二次方。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2.传统自注意力机制在初始播种注意力感受时，会对所有像素产生均匀兴趣，导致网络收敛慢。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3.Deformable Attention 通过选择图像中局部区域进行关注，使得模型能够更好地捕捉局部细节，同时还保留了全局信息的灵活性。这种设计使得模型既能高效地处理局部特征，又不会忽视全局上下文。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4.每个查询位置所关注的关键位置可以根据输入数据的特征动态调整，而不是固定的。这意味着模型能够根据不同任务的需要，灵活选择关注的关键区域。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5.通过动态调整关注区域，Deformable Attention 可以更好地捕捉具有空间变换变化的特征。这种动态变形的能力使得它在面对</a:t>
            </a:r>
            <a:r>
              <a:rPr lang="zh-CN" altLang="en-US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目标空间</a:t>
            </a: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变化、尺度变化时，比标准的注意力机制更加具有灵活性和鲁棒性。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5.Deformable Attention代码编写采用C++语言编写CUDA</a:t>
            </a:r>
            <a:r>
              <a:rPr lang="zh-CN" altLang="en-US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算子</a:t>
            </a: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，与GPU集成度高，进一步加速内存交互运算效果。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500" y="935355"/>
            <a:ext cx="4041140" cy="5895975"/>
          </a:xfrm>
          <a:prstGeom prst="rect">
            <a:avLst/>
          </a:prstGeom>
          <a:ln w="31750" cap="flat" cmpd="dbl" algn="ctr">
            <a:solidFill>
              <a:schemeClr val="accent2">
                <a:lumMod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65" y="1145540"/>
            <a:ext cx="3187065" cy="5074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386070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dirty="0" smtClean="0"/>
              <a:t>五</a:t>
            </a:r>
            <a:r>
              <a:rPr dirty="0" smtClean="0"/>
              <a:t>、</a:t>
            </a:r>
            <a:r>
              <a:rPr lang="zh-CN" dirty="0" smtClean="0"/>
              <a:t>技术深度</a:t>
            </a:r>
            <a:r>
              <a:rPr lang="en-US" altLang="zh-CN" dirty="0" smtClean="0"/>
              <a:t>--</a:t>
            </a:r>
            <a:r>
              <a:rPr lang="en-US" altLang="zh-CN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F</a:t>
            </a:r>
            <a:r>
              <a:rPr lang="en-US" altLang="zh-CN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lash Attention [</a:t>
            </a:r>
            <a:r>
              <a:rPr lang="en-US" altLang="zh-CN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算法]</a:t>
            </a:r>
            <a:endParaRPr lang="en-US" altLang="zh-CN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  <a:p>
            <a:endParaRPr lang="en-US" alt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1145540"/>
            <a:ext cx="4483735" cy="22885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947160"/>
            <a:ext cx="3812927" cy="216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94650" y="1218565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1.FlashAttention减少对高带宽内存（HBM）的读写操作。使用平铺和重计算</a:t>
            </a:r>
            <a:r>
              <a:rPr lang="zh-CN" altLang="en-US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以及</a:t>
            </a: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softmax</a:t>
            </a:r>
            <a:r>
              <a:rPr lang="zh-CN" altLang="en-US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基准化计算</a:t>
            </a: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将输入块从HBM加载到SRAM（快速缓存），在SRAM上执行</a:t>
            </a:r>
            <a:r>
              <a:rPr lang="zh-CN" altLang="en-US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多头自</a:t>
            </a: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注意力操作，并将结果更新回HBM。FlashAttention减少了内存读写量，从而实现了2-4倍的</a:t>
            </a: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wall-time加速。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2.Flash Attention从IO感知出发，减少了HBM访问次数,通过tiling技术分块和C++CUDA算子融合来实现。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3.Flash Attention通过引入统计量，改变注意力机制的计算顺序，避免了实例化注意力矩阵 ,降低了显存复杂度</a:t>
            </a:r>
            <a:r>
              <a:rPr lang="zh-CN" altLang="en-US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。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4.</a:t>
            </a: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不同于稀疏注意力，Flash Attention只是分块计算，而不是近似计算，Flash Attention与原生注意力的结果是完全等价的</a:t>
            </a:r>
            <a:r>
              <a:rPr lang="zh-CN" altLang="en-US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，对模型精度没有</a:t>
            </a:r>
            <a:r>
              <a:rPr lang="zh-CN" altLang="en-US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影响。</a:t>
            </a:r>
            <a:endParaRPr lang="zh-CN" altLang="en-US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500" y="935355"/>
            <a:ext cx="4261485" cy="5895975"/>
          </a:xfrm>
          <a:prstGeom prst="rect">
            <a:avLst/>
          </a:prstGeom>
          <a:ln w="31750" cap="flat" cmpd="dbl" algn="ctr">
            <a:solidFill>
              <a:schemeClr val="accent2">
                <a:lumMod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15" y="1190625"/>
            <a:ext cx="3427095" cy="4695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6826250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dirty="0" smtClean="0"/>
              <a:t>五</a:t>
            </a:r>
            <a:r>
              <a:rPr dirty="0" smtClean="0"/>
              <a:t>、</a:t>
            </a:r>
            <a:r>
              <a:rPr lang="zh-CN" dirty="0" smtClean="0"/>
              <a:t>技术深度</a:t>
            </a:r>
            <a:r>
              <a:rPr lang="en-US" altLang="zh-CN" dirty="0" smtClean="0"/>
              <a:t>--</a:t>
            </a:r>
            <a:r>
              <a:rPr lang="en-US" altLang="zh-CN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  <a:sym typeface="+mn-ea"/>
              </a:rPr>
              <a:t>Pruning [系统集成]</a:t>
            </a:r>
            <a:endParaRPr lang="en-US" altLang="zh-CN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  <a:p>
            <a:pPr algn="l">
              <a:buClrTx/>
              <a:buSzTx/>
              <a:buFontTx/>
            </a:pPr>
            <a:endParaRPr lang="en-US" alt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1188085"/>
            <a:ext cx="2571348" cy="151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2948305"/>
            <a:ext cx="2627251" cy="331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60395" y="1280795"/>
            <a:ext cx="54241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accent2"/>
                </a:solidFill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基于梯度的剪枝（Gradient-based Pruning）</a:t>
            </a:r>
            <a:endParaRPr lang="en-US" altLang="zh-CN" sz="1600" b="1">
              <a:solidFill>
                <a:schemeClr val="accent2"/>
              </a:solidFill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t="14281"/>
          <a:stretch>
            <a:fillRect/>
          </a:stretch>
        </p:blipFill>
        <p:spPr>
          <a:xfrm>
            <a:off x="3160395" y="1684655"/>
            <a:ext cx="5149215" cy="15894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104515" y="3340735"/>
            <a:ext cx="4337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b="1">
                <a:solidFill>
                  <a:schemeClr val="accent2"/>
                </a:solidFill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基于优化的剪枝（Optimization-based Pruning）</a:t>
            </a:r>
            <a:endParaRPr lang="en-US" altLang="zh-CN" sz="1600" b="1">
              <a:solidFill>
                <a:schemeClr val="accent2"/>
              </a:solidFill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4278"/>
          <a:stretch>
            <a:fillRect/>
          </a:stretch>
        </p:blipFill>
        <p:spPr>
          <a:xfrm>
            <a:off x="3160395" y="3677920"/>
            <a:ext cx="5385435" cy="31318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545830" y="958850"/>
            <a:ext cx="3327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1.减少神经网络模型复杂度和计算开销的技术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2.去除神经网络中那些不重要或冗余的连接和神经元，以减小模型的体积、降低计算和内存消耗，同时尽可能保持模型的预测精度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3.剪枝后通常需要 微调（Fine-tuning）在剪枝后，剩下的参数会被再次训练，通常需要更少的训练周期，以恢复剪枝过程中丢失的精度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830" y="3728085"/>
            <a:ext cx="3475990" cy="19786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291320" y="5743575"/>
            <a:ext cx="27305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Gabriola" panose="04040605051002020D02" charset="0"/>
                <a:ea typeface="HGB6X_CNKI" panose="02000500000000000000" charset="-122"/>
                <a:cs typeface="Gabriola" panose="04040605051002020D02" charset="0"/>
              </a:rPr>
              <a:t>剪枝不同层的敏感度分析</a:t>
            </a:r>
            <a:endParaRPr lang="en-US" altLang="zh-CN" sz="1200" b="1">
              <a:latin typeface="Gabriola" panose="04040605051002020D02" charset="0"/>
              <a:ea typeface="HGB6X_CNKI" panose="02000500000000000000" charset="-122"/>
              <a:cs typeface="Gabriola" panose="04040605051002020D02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61925" y="935355"/>
            <a:ext cx="2886710" cy="5797550"/>
          </a:xfrm>
          <a:prstGeom prst="rect">
            <a:avLst/>
          </a:prstGeom>
          <a:ln w="31750" cap="flat" cmpd="dbl" algn="ctr">
            <a:solidFill>
              <a:schemeClr val="accent2">
                <a:lumMod val="50000"/>
              </a:schemeClr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76344"/>
            <a:ext cx="12192000" cy="38115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8549" y="3259575"/>
            <a:ext cx="49913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ibaba Sans Light" panose="020B0303020203040204" pitchFamily="34" charset="0"/>
              </a:rPr>
              <a:t>THANK YOU!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ibaba Sans Light" panose="020B0303020203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308735" y="1159510"/>
          <a:ext cx="9366885" cy="4537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2860"/>
                <a:gridCol w="2016760"/>
                <a:gridCol w="2004060"/>
                <a:gridCol w="2031365"/>
                <a:gridCol w="2021840"/>
              </a:tblGrid>
              <a:tr h="647065"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考核标准（百分制）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464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考核项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成果贡献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创新性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可复制拓展性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技术深度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70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权重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40%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考核标准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AI应用对业务的贡献，包括创收、降本、提效、提升体验等成果。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评估AI应用的独特性和创意性，是否采用了AI工具创新方法解决问题。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评估AI应用在其他部门推广的潜力及在更广泛业务场景中的应用能力。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考虑AI应用的技术难度，涉及复杂的算法、数据处理或系统集成等方面。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015"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注：由事业部专家组综合评审，评委不少于5人，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评分取平均值，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按得分进行排名。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062855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评分</a:t>
            </a:r>
            <a:r>
              <a:rPr lang="zh-CN" dirty="0" smtClean="0"/>
              <a:t>标准</a:t>
            </a:r>
            <a:endParaRPr lang="zh-CN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 userDrawn="1"/>
        </p:nvSpPr>
        <p:spPr>
          <a:xfrm>
            <a:off x="1457325" y="2483485"/>
            <a:ext cx="866140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                             录</a:t>
            </a:r>
            <a:endPara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 flipH="1">
            <a:off x="3058160" y="1772920"/>
            <a:ext cx="11430" cy="3077210"/>
          </a:xfrm>
          <a:prstGeom prst="line">
            <a:avLst/>
          </a:prstGeom>
          <a:ln w="22225" cap="rnd" cmpd="sng">
            <a:gradFill flip="none" rotWithShape="1">
              <a:gsLst>
                <a:gs pos="0">
                  <a:schemeClr val="bg1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540000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4239260" y="2263775"/>
            <a:ext cx="3998595" cy="554990"/>
            <a:chOff x="3915" y="3791"/>
            <a:chExt cx="6297" cy="874"/>
          </a:xfrm>
        </p:grpSpPr>
        <p:cxnSp>
          <p:nvCxnSpPr>
            <p:cNvPr id="46" name="直接连接符 45"/>
            <p:cNvCxnSpPr/>
            <p:nvPr userDrawn="1"/>
          </p:nvCxnSpPr>
          <p:spPr>
            <a:xfrm>
              <a:off x="5890" y="4650"/>
              <a:ext cx="4323" cy="0"/>
            </a:xfrm>
            <a:prstGeom prst="line">
              <a:avLst/>
            </a:prstGeom>
            <a:ln w="12700" cap="rnd" cmpd="sng">
              <a:gradFill flip="none" rotWithShape="1">
                <a:gsLst>
                  <a:gs pos="0">
                    <a:schemeClr val="bg1"/>
                  </a:gs>
                  <a:gs pos="52000">
                    <a:srgbClr val="23B8BC"/>
                  </a:gs>
                  <a:gs pos="100000">
                    <a:srgbClr val="23B8BC"/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 userDrawn="1"/>
          </p:nvGrpSpPr>
          <p:grpSpPr>
            <a:xfrm>
              <a:off x="3915" y="3791"/>
              <a:ext cx="1286" cy="875"/>
              <a:chOff x="2087404" y="962719"/>
              <a:chExt cx="612388" cy="462999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2087404" y="962719"/>
                <a:ext cx="612388" cy="462999"/>
                <a:chOff x="379981" y="909515"/>
                <a:chExt cx="737437" cy="557542"/>
              </a:xfrm>
            </p:grpSpPr>
            <p:sp>
              <p:nvSpPr>
                <p:cNvPr id="25" name="六边形 24"/>
                <p:cNvSpPr/>
                <p:nvPr/>
              </p:nvSpPr>
              <p:spPr>
                <a:xfrm>
                  <a:off x="379981" y="909515"/>
                  <a:ext cx="647403" cy="557539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六边形 25"/>
                <p:cNvSpPr/>
                <p:nvPr/>
              </p:nvSpPr>
              <p:spPr>
                <a:xfrm>
                  <a:off x="470015" y="909517"/>
                  <a:ext cx="647403" cy="557540"/>
                </a:xfrm>
                <a:prstGeom prst="hexagon">
                  <a:avLst/>
                </a:prstGeom>
                <a:solidFill>
                  <a:srgbClr val="007094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Text Box 259"/>
              <p:cNvSpPr txBox="1">
                <a:spLocks noChangeArrowheads="1"/>
              </p:cNvSpPr>
              <p:nvPr/>
            </p:nvSpPr>
            <p:spPr bwMode="gray">
              <a:xfrm>
                <a:off x="2292586" y="1022067"/>
                <a:ext cx="254794" cy="332317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p>
                <a:pPr algn="ctr" eaLnBrk="0" hangingPunct="0"/>
                <a:r>
                  <a:rPr lang="en-US" altLang="zh-CN" sz="2000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239260" y="1443355"/>
            <a:ext cx="3999230" cy="554990"/>
            <a:chOff x="3914" y="2174"/>
            <a:chExt cx="6298" cy="874"/>
          </a:xfrm>
        </p:grpSpPr>
        <p:grpSp>
          <p:nvGrpSpPr>
            <p:cNvPr id="37" name="组合 36"/>
            <p:cNvGrpSpPr/>
            <p:nvPr userDrawn="1"/>
          </p:nvGrpSpPr>
          <p:grpSpPr>
            <a:xfrm>
              <a:off x="3914" y="2174"/>
              <a:ext cx="1286" cy="875"/>
              <a:chOff x="2087404" y="962719"/>
              <a:chExt cx="612388" cy="462999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2087404" y="962719"/>
                <a:ext cx="612388" cy="462999"/>
                <a:chOff x="379981" y="909515"/>
                <a:chExt cx="737437" cy="557542"/>
              </a:xfrm>
            </p:grpSpPr>
            <p:sp>
              <p:nvSpPr>
                <p:cNvPr id="40" name="六边形 39"/>
                <p:cNvSpPr/>
                <p:nvPr/>
              </p:nvSpPr>
              <p:spPr>
                <a:xfrm>
                  <a:off x="379981" y="909515"/>
                  <a:ext cx="647403" cy="557539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六边形 40"/>
                <p:cNvSpPr/>
                <p:nvPr/>
              </p:nvSpPr>
              <p:spPr>
                <a:xfrm>
                  <a:off x="470015" y="909517"/>
                  <a:ext cx="647403" cy="557540"/>
                </a:xfrm>
                <a:prstGeom prst="hexagon">
                  <a:avLst/>
                </a:prstGeom>
                <a:solidFill>
                  <a:srgbClr val="23B8BC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9" name="Text Box 259"/>
              <p:cNvSpPr txBox="1">
                <a:spLocks noChangeArrowheads="1"/>
              </p:cNvSpPr>
              <p:nvPr/>
            </p:nvSpPr>
            <p:spPr bwMode="gray">
              <a:xfrm>
                <a:off x="2260202" y="1022067"/>
                <a:ext cx="254794" cy="332317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p>
                <a:pPr algn="ctr" eaLnBrk="0" hangingPunct="0"/>
                <a:r>
                  <a:rPr lang="en-US" altLang="zh-CN" sz="2000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3" name="直接连接符 42"/>
            <p:cNvCxnSpPr/>
            <p:nvPr userDrawn="1"/>
          </p:nvCxnSpPr>
          <p:spPr>
            <a:xfrm>
              <a:off x="5890" y="3016"/>
              <a:ext cx="4323" cy="0"/>
            </a:xfrm>
            <a:prstGeom prst="line">
              <a:avLst/>
            </a:prstGeom>
            <a:ln w="12700" cap="rnd" cmpd="sng">
              <a:gradFill flip="none" rotWithShape="1">
                <a:gsLst>
                  <a:gs pos="0">
                    <a:schemeClr val="bg1"/>
                  </a:gs>
                  <a:gs pos="52000">
                    <a:srgbClr val="23B8BC"/>
                  </a:gs>
                  <a:gs pos="100000">
                    <a:srgbClr val="23B8BC"/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4239260" y="3904615"/>
            <a:ext cx="3998595" cy="554990"/>
            <a:chOff x="3915" y="3791"/>
            <a:chExt cx="6297" cy="874"/>
          </a:xfrm>
        </p:grpSpPr>
        <p:cxnSp>
          <p:nvCxnSpPr>
            <p:cNvPr id="56" name="直接连接符 55"/>
            <p:cNvCxnSpPr/>
            <p:nvPr userDrawn="1"/>
          </p:nvCxnSpPr>
          <p:spPr>
            <a:xfrm>
              <a:off x="5890" y="4650"/>
              <a:ext cx="4323" cy="0"/>
            </a:xfrm>
            <a:prstGeom prst="line">
              <a:avLst/>
            </a:prstGeom>
            <a:ln w="12700" cap="rnd" cmpd="sng">
              <a:gradFill flip="none" rotWithShape="1">
                <a:gsLst>
                  <a:gs pos="0">
                    <a:schemeClr val="bg1"/>
                  </a:gs>
                  <a:gs pos="52000">
                    <a:srgbClr val="23B8BC"/>
                  </a:gs>
                  <a:gs pos="100000">
                    <a:srgbClr val="23B8BC"/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 userDrawn="1"/>
          </p:nvGrpSpPr>
          <p:grpSpPr>
            <a:xfrm>
              <a:off x="3915" y="3791"/>
              <a:ext cx="1286" cy="875"/>
              <a:chOff x="2087404" y="962719"/>
              <a:chExt cx="612388" cy="462999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2087404" y="962719"/>
                <a:ext cx="612388" cy="462999"/>
                <a:chOff x="379981" y="909515"/>
                <a:chExt cx="737437" cy="557542"/>
              </a:xfrm>
            </p:grpSpPr>
            <p:sp>
              <p:nvSpPr>
                <p:cNvPr id="59" name="六边形 58"/>
                <p:cNvSpPr/>
                <p:nvPr/>
              </p:nvSpPr>
              <p:spPr>
                <a:xfrm>
                  <a:off x="379981" y="909515"/>
                  <a:ext cx="647403" cy="557539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六边形 59"/>
                <p:cNvSpPr/>
                <p:nvPr/>
              </p:nvSpPr>
              <p:spPr>
                <a:xfrm>
                  <a:off x="470015" y="909517"/>
                  <a:ext cx="647403" cy="557540"/>
                </a:xfrm>
                <a:prstGeom prst="hexagon">
                  <a:avLst/>
                </a:prstGeom>
                <a:solidFill>
                  <a:srgbClr val="007094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1" name="Text Box 259"/>
              <p:cNvSpPr txBox="1">
                <a:spLocks noChangeArrowheads="1"/>
              </p:cNvSpPr>
              <p:nvPr/>
            </p:nvSpPr>
            <p:spPr bwMode="gray">
              <a:xfrm>
                <a:off x="2292601" y="1022067"/>
                <a:ext cx="254765" cy="33230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p>
                <a:pPr algn="ctr" eaLnBrk="0" hangingPunct="0"/>
                <a:r>
                  <a:rPr lang="en-US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en-US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4239260" y="3084195"/>
            <a:ext cx="3999230" cy="554990"/>
            <a:chOff x="3914" y="2174"/>
            <a:chExt cx="6298" cy="874"/>
          </a:xfrm>
        </p:grpSpPr>
        <p:grpSp>
          <p:nvGrpSpPr>
            <p:cNvPr id="63" name="组合 62"/>
            <p:cNvGrpSpPr/>
            <p:nvPr userDrawn="1"/>
          </p:nvGrpSpPr>
          <p:grpSpPr>
            <a:xfrm>
              <a:off x="3914" y="2174"/>
              <a:ext cx="1286" cy="875"/>
              <a:chOff x="2087404" y="962719"/>
              <a:chExt cx="612388" cy="462999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2087404" y="962719"/>
                <a:ext cx="612388" cy="462999"/>
                <a:chOff x="379981" y="909515"/>
                <a:chExt cx="737437" cy="557542"/>
              </a:xfrm>
            </p:grpSpPr>
            <p:sp>
              <p:nvSpPr>
                <p:cNvPr id="65" name="六边形 64"/>
                <p:cNvSpPr/>
                <p:nvPr/>
              </p:nvSpPr>
              <p:spPr>
                <a:xfrm>
                  <a:off x="379981" y="909515"/>
                  <a:ext cx="647403" cy="557539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六边形 65"/>
                <p:cNvSpPr/>
                <p:nvPr/>
              </p:nvSpPr>
              <p:spPr>
                <a:xfrm>
                  <a:off x="470015" y="909517"/>
                  <a:ext cx="647403" cy="557540"/>
                </a:xfrm>
                <a:prstGeom prst="hexagon">
                  <a:avLst/>
                </a:prstGeom>
                <a:solidFill>
                  <a:srgbClr val="23B8BC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7" name="Text Box 259"/>
              <p:cNvSpPr txBox="1">
                <a:spLocks noChangeArrowheads="1"/>
              </p:cNvSpPr>
              <p:nvPr/>
            </p:nvSpPr>
            <p:spPr bwMode="gray">
              <a:xfrm>
                <a:off x="2260217" y="1022067"/>
                <a:ext cx="254765" cy="33230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p>
                <a:pPr algn="ctr" eaLnBrk="0" hangingPunct="0"/>
                <a:r>
                  <a:rPr lang="en-US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8" name="直接连接符 67"/>
            <p:cNvCxnSpPr/>
            <p:nvPr userDrawn="1"/>
          </p:nvCxnSpPr>
          <p:spPr>
            <a:xfrm>
              <a:off x="5890" y="3016"/>
              <a:ext cx="4323" cy="0"/>
            </a:xfrm>
            <a:prstGeom prst="line">
              <a:avLst/>
            </a:prstGeom>
            <a:ln w="12700" cap="rnd" cmpd="sng">
              <a:gradFill flip="none" rotWithShape="1">
                <a:gsLst>
                  <a:gs pos="0">
                    <a:schemeClr val="bg1"/>
                  </a:gs>
                  <a:gs pos="52000">
                    <a:srgbClr val="23B8BC"/>
                  </a:gs>
                  <a:gs pos="100000">
                    <a:srgbClr val="23B8BC"/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4239895" y="4725035"/>
            <a:ext cx="3999230" cy="554990"/>
            <a:chOff x="3914" y="2174"/>
            <a:chExt cx="6298" cy="874"/>
          </a:xfrm>
        </p:grpSpPr>
        <p:grpSp>
          <p:nvGrpSpPr>
            <p:cNvPr id="77" name="组合 76"/>
            <p:cNvGrpSpPr/>
            <p:nvPr userDrawn="1"/>
          </p:nvGrpSpPr>
          <p:grpSpPr>
            <a:xfrm>
              <a:off x="3914" y="2174"/>
              <a:ext cx="1286" cy="875"/>
              <a:chOff x="2087404" y="962719"/>
              <a:chExt cx="612388" cy="462999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2087404" y="962719"/>
                <a:ext cx="612388" cy="462999"/>
                <a:chOff x="379981" y="909515"/>
                <a:chExt cx="737437" cy="557542"/>
              </a:xfrm>
            </p:grpSpPr>
            <p:sp>
              <p:nvSpPr>
                <p:cNvPr id="79" name="六边形 78"/>
                <p:cNvSpPr/>
                <p:nvPr/>
              </p:nvSpPr>
              <p:spPr>
                <a:xfrm>
                  <a:off x="379981" y="909515"/>
                  <a:ext cx="647403" cy="557539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0" name="六边形 79"/>
                <p:cNvSpPr/>
                <p:nvPr/>
              </p:nvSpPr>
              <p:spPr>
                <a:xfrm>
                  <a:off x="470015" y="909517"/>
                  <a:ext cx="647403" cy="557540"/>
                </a:xfrm>
                <a:prstGeom prst="hexagon">
                  <a:avLst/>
                </a:prstGeom>
                <a:solidFill>
                  <a:srgbClr val="23B8BC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p>
                  <a:pPr algn="ctr">
                    <a:defRPr/>
                  </a:pPr>
                  <a:endParaRPr lang="zh-CN" altLang="en-US" sz="2000" kern="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1" name="Text Box 259"/>
              <p:cNvSpPr txBox="1">
                <a:spLocks noChangeArrowheads="1"/>
              </p:cNvSpPr>
              <p:nvPr/>
            </p:nvSpPr>
            <p:spPr bwMode="gray">
              <a:xfrm>
                <a:off x="2260217" y="1022067"/>
                <a:ext cx="254765" cy="33230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p>
                <a:pPr algn="ctr" eaLnBrk="0" hangingPunct="0"/>
                <a:r>
                  <a:rPr lang="en-US" altLang="zh-CN" sz="2000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2" name="直接连接符 81"/>
            <p:cNvCxnSpPr/>
            <p:nvPr userDrawn="1"/>
          </p:nvCxnSpPr>
          <p:spPr>
            <a:xfrm>
              <a:off x="5890" y="3016"/>
              <a:ext cx="4323" cy="0"/>
            </a:xfrm>
            <a:prstGeom prst="line">
              <a:avLst/>
            </a:prstGeom>
            <a:ln w="12700" cap="rnd" cmpd="sng">
              <a:gradFill flip="none" rotWithShape="1">
                <a:gsLst>
                  <a:gs pos="0">
                    <a:schemeClr val="bg1"/>
                  </a:gs>
                  <a:gs pos="52000">
                    <a:srgbClr val="23B8BC"/>
                  </a:gs>
                  <a:gs pos="100000">
                    <a:srgbClr val="23B8BC"/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5431155" y="1574165"/>
            <a:ext cx="3498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1155" y="3215005"/>
            <a:ext cx="3498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31155" y="4035425"/>
            <a:ext cx="3498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可复制拓展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31155" y="4855845"/>
            <a:ext cx="3498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31155" y="2394585"/>
            <a:ext cx="4686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贡献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062855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一</a:t>
            </a:r>
            <a:r>
              <a:rPr dirty="0" smtClean="0"/>
              <a:t>、</a:t>
            </a:r>
            <a:r>
              <a:rPr lang="zh-CN" dirty="0" smtClean="0"/>
              <a:t>项目背景</a:t>
            </a:r>
            <a:endParaRPr 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78205" y="1493520"/>
            <a:ext cx="77146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>
              <a:lnSpc>
                <a:spcPct val="150000"/>
              </a:lnSpc>
            </a:pPr>
            <a:r>
              <a:rPr lang="en-US" altLang="zh-CN" sz="1400"/>
              <a:t>RE011</a:t>
            </a:r>
            <a:r>
              <a:rPr lang="zh-CN" altLang="en-US" sz="1400"/>
              <a:t>项目为混动豪华车辆定制开发了水平对置发动机，采用了水平对置技术，解决了豪华混动车辆前舱空间不足的问题，在结构紧凑性、动力性和舒适性上较以往产品取得了极大的突破。</a:t>
            </a:r>
            <a:endParaRPr lang="zh-CN" altLang="en-US" sz="140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3480" y="1172210"/>
            <a:ext cx="2886075" cy="13798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8330" y="1050290"/>
            <a:ext cx="16452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项目背景：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8330" y="2287905"/>
            <a:ext cx="16452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项目难点：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45" y="5590540"/>
            <a:ext cx="3187700" cy="10541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表格 22"/>
          <p:cNvGraphicFramePr/>
          <p:nvPr>
            <p:custDataLst>
              <p:tags r:id="rId3"/>
            </p:custDataLst>
          </p:nvPr>
        </p:nvGraphicFramePr>
        <p:xfrm>
          <a:off x="1188720" y="3721100"/>
          <a:ext cx="3412490" cy="85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795"/>
                <a:gridCol w="808990"/>
                <a:gridCol w="840105"/>
                <a:gridCol w="736600"/>
              </a:tblGrid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总成</a:t>
                      </a:r>
                      <a:endParaRPr lang="en-US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vert="horz" anchor="t" anchorCtr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X向</a:t>
                      </a:r>
                      <a:endParaRPr lang="en-US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vert="horz" anchor="t" anchorCtr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Y向</a:t>
                      </a:r>
                      <a:endParaRPr lang="en-US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vert="horz" anchor="t" anchorCtr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Z向</a:t>
                      </a:r>
                      <a:endParaRPr lang="en-US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vert="horz" anchor="t" anchorCtr="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斯巴鲁</a:t>
                      </a:r>
                      <a:endParaRPr lang="en-US" altLang="en-US" sz="1200"/>
                    </a:p>
                  </a:txBody>
                  <a:tcPr marL="68580" marR="68580" marT="0" marB="0" vert="horz" anchor="t" anchorCtr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465</a:t>
                      </a:r>
                      <a:endParaRPr lang="en-US" altLang="en-US" sz="12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817</a:t>
                      </a:r>
                      <a:endParaRPr lang="en-US" altLang="en-US" sz="12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536</a:t>
                      </a:r>
                      <a:endParaRPr lang="en-US" altLang="en-US" sz="1200"/>
                    </a:p>
                  </a:txBody>
                  <a:tcPr marL="68580" marR="68580" marT="0" marB="0" vert="horz" anchor="t" anchorCtr="0"/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保时捷</a:t>
                      </a:r>
                      <a:endParaRPr lang="en-US" altLang="en-US" sz="1200"/>
                    </a:p>
                  </a:txBody>
                  <a:tcPr marL="68580" marR="68580" marT="0" marB="0" vert="horz" anchor="t" anchorCtr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540</a:t>
                      </a:r>
                      <a:endParaRPr lang="en-US" altLang="en-US" sz="12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870</a:t>
                      </a:r>
                      <a:endParaRPr lang="en-US" altLang="en-US" sz="12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570</a:t>
                      </a:r>
                      <a:endParaRPr lang="en-US" altLang="en-US" sz="1200"/>
                    </a:p>
                  </a:txBody>
                  <a:tcPr marL="68580" marR="68580" marT="0" marB="0" vert="horz" anchor="t" anchorCtr="0"/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本项目</a:t>
                      </a:r>
                      <a:endParaRPr lang="en-US" altLang="en-US" sz="1200"/>
                    </a:p>
                  </a:txBody>
                  <a:tcPr marL="68580" marR="68580" marT="0" marB="0" vert="horz" anchor="t" anchorCtr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430</a:t>
                      </a:r>
                      <a:endParaRPr lang="en-US" altLang="en-US" sz="12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820</a:t>
                      </a:r>
                      <a:endParaRPr lang="en-US" altLang="en-US" sz="12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410</a:t>
                      </a:r>
                      <a:endParaRPr lang="en-US" altLang="en-US" sz="1200"/>
                    </a:p>
                  </a:txBody>
                  <a:tcPr marL="68580" marR="68580" marT="0" marB="0" vert="horz" anchor="t" anchorCtr="0"/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878205" y="2731135"/>
            <a:ext cx="3021330" cy="349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设计边界苛刻，整机布置难度大；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287145" y="3134995"/>
            <a:ext cx="3412490" cy="5334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200">
                <a:sym typeface="+mn-ea"/>
              </a:rPr>
              <a:t>同竞品机比较，本项目整机体积需降低</a:t>
            </a:r>
            <a:r>
              <a:rPr lang="en-US" altLang="zh-CN" sz="1200">
                <a:sym typeface="+mn-ea"/>
              </a:rPr>
              <a:t>48%</a:t>
            </a:r>
            <a:r>
              <a:rPr lang="zh-CN" altLang="en-US" sz="1200">
                <a:sym typeface="+mn-ea"/>
              </a:rPr>
              <a:t>；</a:t>
            </a:r>
            <a:endParaRPr lang="zh-CN" altLang="en-US" sz="1200">
              <a:sym typeface="+mn-ea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200">
                <a:sym typeface="+mn-ea"/>
              </a:rPr>
              <a:t>苛刻的设计边界，限值配气机构的选择。</a:t>
            </a:r>
            <a:endParaRPr lang="zh-CN" altLang="en-US" sz="1200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8205" y="4736465"/>
            <a:ext cx="3199130" cy="349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7145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开发周期短，架构新，开发难度大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87145" y="5047615"/>
            <a:ext cx="1905000" cy="5334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200">
                <a:sym typeface="+mn-ea"/>
              </a:rPr>
              <a:t>整机开发周期</a:t>
            </a:r>
            <a:r>
              <a:rPr lang="en-US" altLang="zh-CN" sz="1200">
                <a:sym typeface="+mn-ea"/>
              </a:rPr>
              <a:t>12</a:t>
            </a:r>
            <a:r>
              <a:rPr lang="zh-CN" altLang="en-US" sz="1200">
                <a:sym typeface="+mn-ea"/>
              </a:rPr>
              <a:t>个月；</a:t>
            </a:r>
            <a:endParaRPr lang="zh-CN" altLang="en-US" sz="1200">
              <a:sym typeface="+mn-ea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200">
                <a:sym typeface="+mn-ea"/>
              </a:rPr>
              <a:t>架构新，无经验。</a:t>
            </a:r>
            <a:endParaRPr lang="zh-CN" altLang="en-US" sz="1200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64860" y="2769235"/>
            <a:ext cx="3199130" cy="349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7145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设计转速高，配气机构设计难度大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25" y="3963670"/>
            <a:ext cx="3916045" cy="117157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131560" y="3163570"/>
            <a:ext cx="6134100" cy="7550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7145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200">
                <a:sym typeface="+mn-ea"/>
              </a:rPr>
              <a:t>设计转速达到</a:t>
            </a:r>
            <a:r>
              <a:rPr lang="en-US" altLang="zh-CN" sz="1200">
                <a:sym typeface="+mn-ea"/>
              </a:rPr>
              <a:t>7500rpm,</a:t>
            </a:r>
            <a:r>
              <a:rPr lang="zh-CN" altLang="en-US" sz="1200">
                <a:sym typeface="+mn-ea"/>
              </a:rPr>
              <a:t>常规发动机设计转速</a:t>
            </a:r>
            <a:r>
              <a:rPr lang="en-US" altLang="zh-CN" sz="1200">
                <a:sym typeface="+mn-ea"/>
              </a:rPr>
              <a:t>6300rpm</a:t>
            </a:r>
            <a:r>
              <a:rPr lang="zh-CN" altLang="en-US" sz="1200">
                <a:sym typeface="+mn-ea"/>
              </a:rPr>
              <a:t>，</a:t>
            </a:r>
            <a:r>
              <a:rPr lang="zh-CN" altLang="en-US" sz="1200">
                <a:sym typeface="+mn-ea"/>
              </a:rPr>
              <a:t>较常规发动机转速提升</a:t>
            </a:r>
            <a:r>
              <a:rPr lang="en-US" altLang="zh-CN" sz="1200">
                <a:sym typeface="+mn-ea"/>
              </a:rPr>
              <a:t>19%</a:t>
            </a:r>
            <a:r>
              <a:rPr lang="zh-CN" altLang="en-US" sz="1200">
                <a:sym typeface="+mn-ea"/>
              </a:rPr>
              <a:t>；</a:t>
            </a:r>
            <a:endParaRPr lang="zh-CN" altLang="en-US" sz="1200"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200">
                <a:sym typeface="+mn-ea"/>
              </a:rPr>
              <a:t>阀系对高速极为敏感，</a:t>
            </a:r>
            <a:r>
              <a:rPr lang="zh-CN" sz="1200">
                <a:sym typeface="+mn-ea"/>
              </a:rPr>
              <a:t>高速工况下，配气极易发生凸轮飞脱，造成配气系统失效</a:t>
            </a:r>
            <a:r>
              <a:rPr lang="zh-CN" altLang="en-US" sz="1200">
                <a:sym typeface="+mn-ea"/>
              </a:rPr>
              <a:t>；</a:t>
            </a:r>
            <a:endParaRPr lang="zh-CN" altLang="en-US" sz="1200"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200">
                <a:sym typeface="+mn-ea"/>
              </a:rPr>
              <a:t>常规型线设计依靠经验，但</a:t>
            </a:r>
            <a:r>
              <a:rPr lang="en-US" altLang="zh-CN" sz="1200">
                <a:sym typeface="+mn-ea"/>
              </a:rPr>
              <a:t>7500rpm</a:t>
            </a:r>
            <a:r>
              <a:rPr lang="zh-CN" altLang="en-US" sz="1200">
                <a:sym typeface="+mn-ea"/>
              </a:rPr>
              <a:t>设计经验较少；</a:t>
            </a:r>
            <a:endParaRPr lang="zh-CN" altLang="en-US" sz="1200"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31510" y="5813425"/>
            <a:ext cx="5880100" cy="607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ym typeface="+mn-ea"/>
              </a:rPr>
              <a:t>通过常规的仿真手段无法满足该项目开发需求，遂采取深度数据学习方式，结合前沿感知算法进行型线设计。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9775190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二</a:t>
            </a:r>
            <a:r>
              <a:rPr dirty="0" smtClean="0"/>
              <a:t>、</a:t>
            </a:r>
            <a:r>
              <a:rPr lang="zh-CN" dirty="0" smtClean="0"/>
              <a:t>成果贡献</a:t>
            </a:r>
            <a:r>
              <a:rPr lang="en-US" altLang="zh-CN" dirty="0" smtClean="0"/>
              <a:t>-</a:t>
            </a:r>
            <a:r>
              <a:rPr lang="zh-CN" altLang="en-US" sz="1200" b="0">
                <a:sym typeface="+mn-ea"/>
              </a:rPr>
              <a:t>基于深度学习</a:t>
            </a:r>
            <a:r>
              <a:rPr lang="en-US" altLang="zh-CN" sz="1200" b="0">
                <a:latin typeface="Maiandra GD" panose="020E0502030308020204" charset="0"/>
                <a:ea typeface="HGB6X_CNKI" panose="02000500000000000000" charset="-122"/>
                <a:cs typeface="Maiandra GD" panose="020E0502030308020204" charset="0"/>
                <a:sym typeface="+mn-ea"/>
              </a:rPr>
              <a:t>Deformable Attention</a:t>
            </a:r>
            <a:r>
              <a:rPr lang="zh-CN" altLang="en-US" sz="1200" b="0">
                <a:sym typeface="+mn-ea"/>
              </a:rPr>
              <a:t>的</a:t>
            </a:r>
            <a:r>
              <a:rPr lang="en-US" altLang="zh-CN" sz="1200" b="0">
                <a:sym typeface="+mn-ea"/>
              </a:rPr>
              <a:t>RE011</a:t>
            </a:r>
            <a:r>
              <a:rPr lang="zh-CN" altLang="en-US" sz="1200" b="0">
                <a:sym typeface="+mn-ea"/>
              </a:rPr>
              <a:t>凸轮轴型线自动开发</a:t>
            </a:r>
            <a:endParaRPr lang="zh-CN" altLang="en-US"/>
          </a:p>
          <a:p>
            <a:endParaRPr lang="zh-CN" altLang="en-US"/>
          </a:p>
          <a:p>
            <a:endParaRPr lang="en-US" alt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6230" y="860425"/>
            <a:ext cx="2957046" cy="1080000"/>
          </a:xfrm>
          <a:prstGeom prst="rect">
            <a:avLst/>
          </a:prstGeom>
        </p:spPr>
      </p:pic>
      <p:cxnSp>
        <p:nvCxnSpPr>
          <p:cNvPr id="73" name="直接连接符 72"/>
          <p:cNvCxnSpPr/>
          <p:nvPr/>
        </p:nvCxnSpPr>
        <p:spPr>
          <a:xfrm flipH="1">
            <a:off x="7083653" y="3223487"/>
            <a:ext cx="144000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105" y="2143125"/>
            <a:ext cx="1489021" cy="21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90" y="2081530"/>
            <a:ext cx="1360361" cy="216000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custDataLst>
              <p:tags r:id="rId4"/>
            </p:custDataLst>
          </p:nvPr>
        </p:nvGraphicFramePr>
        <p:xfrm>
          <a:off x="289560" y="2575560"/>
          <a:ext cx="356425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  <a:gridCol w="1080000"/>
                <a:gridCol w="1080000"/>
              </a:tblGrid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特征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运动学建模</a:t>
                      </a:r>
                      <a:r>
                        <a:rPr lang="zh-CN" altLang="en-US" sz="800"/>
                        <a:t>目标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动力学建模</a:t>
                      </a:r>
                      <a:r>
                        <a:rPr lang="zh-CN" altLang="en-US" sz="800"/>
                        <a:t>目标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转速</a:t>
                      </a:r>
                      <a:endParaRPr lang="zh-CN" altLang="en-US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最小曲率半径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飞脱角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气门间隙</a:t>
                      </a:r>
                      <a:endParaRPr lang="zh-CN" altLang="en-US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最小润滑系数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气门落座速度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凸轮基圆半径</a:t>
                      </a:r>
                      <a:endParaRPr lang="zh-CN" altLang="en-US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最大接触点偏心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气门反跳高度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凸轮接触宽度</a:t>
                      </a:r>
                      <a:endParaRPr lang="zh-CN" altLang="en-US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丰满系数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凸轮赫兹应力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凸轮偏置</a:t>
                      </a:r>
                      <a:endParaRPr lang="zh-CN" altLang="en-US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最小弹簧裕度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挺柱杨氏模量</a:t>
                      </a:r>
                      <a:endParaRPr lang="zh-CN" altLang="en-US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/>
                        <a:t>最大静态接触压力</a:t>
                      </a: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挺柱直径</a:t>
                      </a:r>
                      <a:endParaRPr lang="zh-CN" altLang="en-US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弹簧刚度</a:t>
                      </a:r>
                      <a:endParaRPr lang="zh-CN" altLang="en-US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设计升程</a:t>
                      </a:r>
                      <a:endParaRPr lang="zh-CN" altLang="en-US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12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800">
                          <a:sym typeface="+mn-ea"/>
                        </a:rPr>
                        <a:t>高次型线系数</a:t>
                      </a:r>
                      <a:endParaRPr lang="zh-CN" altLang="en-US" sz="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...</a:t>
                      </a:r>
                      <a:endParaRPr lang="en-US" altLang="zh-CN" sz="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9560" y="1073785"/>
            <a:ext cx="3600000" cy="13731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9550" y="5337175"/>
            <a:ext cx="3600000" cy="12758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6230" y="4452620"/>
            <a:ext cx="3829091" cy="216000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5554980" y="2256155"/>
            <a:ext cx="14605" cy="180000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8575675" y="2197735"/>
            <a:ext cx="3386455" cy="2178685"/>
            <a:chOff x="13589" y="3537"/>
            <a:chExt cx="5333" cy="3431"/>
          </a:xfrm>
        </p:grpSpPr>
        <p:pic>
          <p:nvPicPr>
            <p:cNvPr id="22" name="图片 21" descr="result"/>
            <p:cNvPicPr>
              <a:picLocks noChangeAspect="1"/>
            </p:cNvPicPr>
            <p:nvPr/>
          </p:nvPicPr>
          <p:blipFill>
            <a:blip r:embed="rId10"/>
            <a:srcRect l="56077" t="40584" r="-106" b="41077"/>
            <a:stretch>
              <a:fillRect/>
            </a:stretch>
          </p:blipFill>
          <p:spPr>
            <a:xfrm>
              <a:off x="13589" y="3537"/>
              <a:ext cx="5253" cy="3325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4555" y="3865"/>
              <a:ext cx="742" cy="5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7990" y="3865"/>
              <a:ext cx="580" cy="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968" y="6728"/>
              <a:ext cx="4955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165" y="2925445"/>
            <a:ext cx="476250" cy="219075"/>
          </a:xfrm>
          <a:prstGeom prst="rect">
            <a:avLst/>
          </a:prstGeom>
        </p:spPr>
      </p:pic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062855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二</a:t>
            </a:r>
            <a:r>
              <a:rPr dirty="0" smtClean="0"/>
              <a:t>、</a:t>
            </a:r>
            <a:r>
              <a:rPr lang="zh-CN" dirty="0" smtClean="0"/>
              <a:t>成果</a:t>
            </a:r>
            <a:r>
              <a:rPr lang="zh-CN" dirty="0" smtClean="0"/>
              <a:t>贡献</a:t>
            </a:r>
            <a:endParaRPr 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8330" y="1050290"/>
            <a:ext cx="16452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时间成本贡献：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5708015" y="935990"/>
            <a:ext cx="0" cy="55003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2485" y="1511935"/>
            <a:ext cx="459359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发动机整机开发到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周期仅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个月（正常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-36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月），项目整体开发周期压力大；而型线开发为热力学开发前置任务；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型线开发周期目标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个月，实际仅用时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工作日，节省配气开发周期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75%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时间，节省整机开发周期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时间。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" y="2563495"/>
            <a:ext cx="1967230" cy="1050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80" y="2563495"/>
            <a:ext cx="1818005" cy="1055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80" y="2563495"/>
            <a:ext cx="495300" cy="39052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744085" y="2563495"/>
            <a:ext cx="1149350" cy="229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900"/>
              <a:t>配气开发目标周期</a:t>
            </a:r>
            <a:endParaRPr lang="zh-CN" altLang="en-US" sz="900"/>
          </a:p>
        </p:txBody>
      </p:sp>
      <p:sp>
        <p:nvSpPr>
          <p:cNvPr id="25" name="文本框 24"/>
          <p:cNvSpPr txBox="1"/>
          <p:nvPr/>
        </p:nvSpPr>
        <p:spPr>
          <a:xfrm>
            <a:off x="4747260" y="2747645"/>
            <a:ext cx="1149350" cy="229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900"/>
              <a:t>配气开发实际周期</a:t>
            </a:r>
            <a:endParaRPr lang="zh-CN" altLang="en-US" sz="900"/>
          </a:p>
        </p:txBody>
      </p:sp>
      <p:sp>
        <p:nvSpPr>
          <p:cNvPr id="26" name="文本框 25"/>
          <p:cNvSpPr txBox="1"/>
          <p:nvPr/>
        </p:nvSpPr>
        <p:spPr>
          <a:xfrm>
            <a:off x="4740910" y="2922270"/>
            <a:ext cx="1149350" cy="229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900"/>
              <a:t>整机开发目标周期</a:t>
            </a:r>
            <a:endParaRPr lang="zh-CN" altLang="en-US" sz="900"/>
          </a:p>
        </p:txBody>
      </p:sp>
      <p:sp>
        <p:nvSpPr>
          <p:cNvPr id="27" name="文本框 26"/>
          <p:cNvSpPr txBox="1"/>
          <p:nvPr/>
        </p:nvSpPr>
        <p:spPr>
          <a:xfrm>
            <a:off x="919480" y="3638550"/>
            <a:ext cx="1579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配气开发周期节省百分比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67660" y="3656330"/>
            <a:ext cx="1579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整机开发周期节省百分比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5805" y="3909060"/>
            <a:ext cx="16452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开发模式转变：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9480" y="4320540"/>
            <a:ext cx="4810760" cy="533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由传统热力学驱动配气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基于确定的配气架构设计极致的配气型线，以达到最优热力学性能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369945" y="4320540"/>
            <a:ext cx="2335530" cy="3124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配气型线开发驱动热力学开发</a:t>
            </a:r>
            <a:endParaRPr 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171825" y="4376420"/>
            <a:ext cx="153035" cy="201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4853940"/>
            <a:ext cx="1805940" cy="8877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" y="5792470"/>
            <a:ext cx="1814830" cy="89598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870" y="4853940"/>
            <a:ext cx="803910" cy="178244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clrChange>
              <a:clrFrom>
                <a:srgbClr val="FF0000">
                  <a:alpha val="100000"/>
                </a:srgbClr>
              </a:clrFrom>
              <a:clrTo>
                <a:srgbClr val="FF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7660" y="4978400"/>
            <a:ext cx="1012825" cy="171704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867660" y="6557010"/>
            <a:ext cx="1149350" cy="229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900"/>
              <a:t>摇臂式配气机构</a:t>
            </a:r>
            <a:endParaRPr lang="zh-CN" altLang="en-US" sz="900"/>
          </a:p>
        </p:txBody>
      </p:sp>
      <p:sp>
        <p:nvSpPr>
          <p:cNvPr id="44" name="文本框 43"/>
          <p:cNvSpPr txBox="1"/>
          <p:nvPr/>
        </p:nvSpPr>
        <p:spPr>
          <a:xfrm>
            <a:off x="4121150" y="6580505"/>
            <a:ext cx="1149350" cy="229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900"/>
              <a:t>直驱式配气机构</a:t>
            </a:r>
            <a:endParaRPr lang="zh-CN" altLang="en-US" sz="900"/>
          </a:p>
        </p:txBody>
      </p:sp>
      <p:sp>
        <p:nvSpPr>
          <p:cNvPr id="45" name="文本框 44"/>
          <p:cNvSpPr txBox="1"/>
          <p:nvPr/>
        </p:nvSpPr>
        <p:spPr>
          <a:xfrm>
            <a:off x="6048375" y="907415"/>
            <a:ext cx="286194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多方案并行准确输出：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1235" y="1677035"/>
            <a:ext cx="5543550" cy="220662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203315" y="1293495"/>
            <a:ext cx="481076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单次多方案</a:t>
            </a: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</a:t>
            </a: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，并保证输出方案均可满足配气可靠性要求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42660" y="3954780"/>
            <a:ext cx="286194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热力学贡献：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41415" y="4340860"/>
            <a:ext cx="46869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多配气方案供热力学开发自由组合，最终实现目标功率。</a:t>
            </a:r>
            <a:endParaRPr 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小进气包角排温降低，但增压压比和压后温度提高</a:t>
            </a:r>
            <a:endParaRPr 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排气包角太大</a:t>
            </a: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，邻缸有排气干扰，太小影响自缸排气</a:t>
            </a:r>
            <a:endParaRPr 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升程受限于整机结构，采用</a:t>
            </a: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运动学合格内最大值</a:t>
            </a:r>
            <a:endParaRPr 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0173335" y="5154930"/>
            <a:ext cx="1475740" cy="1364615"/>
            <a:chOff x="17049" y="7984"/>
            <a:chExt cx="3970" cy="2957"/>
          </a:xfrm>
        </p:grpSpPr>
        <p:pic>
          <p:nvPicPr>
            <p:cNvPr id="66" name="图片 6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50233"/>
            <a:stretch>
              <a:fillRect/>
            </a:stretch>
          </p:blipFill>
          <p:spPr>
            <a:xfrm>
              <a:off x="17049" y="7984"/>
              <a:ext cx="3970" cy="2957"/>
            </a:xfrm>
            <a:prstGeom prst="rect">
              <a:avLst/>
            </a:prstGeom>
          </p:spPr>
        </p:pic>
        <p:sp>
          <p:nvSpPr>
            <p:cNvPr id="67" name="矩形 66"/>
            <p:cNvSpPr/>
            <p:nvPr>
              <p:custDataLst>
                <p:tags r:id="rId12"/>
              </p:custDataLst>
            </p:nvPr>
          </p:nvSpPr>
          <p:spPr>
            <a:xfrm>
              <a:off x="18438" y="9262"/>
              <a:ext cx="2489" cy="4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0" algn="l">
                <a:buNone/>
              </a:pPr>
              <a:r>
                <a:rPr lang="zh-CN" altLang="en-US" sz="9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优化后</a:t>
              </a:r>
              <a:endParaRPr lang="zh-CN" altLang="en-US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433435" y="5198745"/>
            <a:ext cx="1491615" cy="1320165"/>
            <a:chOff x="1384" y="7536"/>
            <a:chExt cx="4061" cy="3012"/>
          </a:xfrm>
        </p:grpSpPr>
        <p:pic>
          <p:nvPicPr>
            <p:cNvPr id="69" name="图片 6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1"/>
            <a:srcRect r="50037"/>
            <a:stretch>
              <a:fillRect/>
            </a:stretch>
          </p:blipFill>
          <p:spPr>
            <a:xfrm>
              <a:off x="1384" y="7536"/>
              <a:ext cx="4061" cy="3012"/>
            </a:xfrm>
            <a:prstGeom prst="rect">
              <a:avLst/>
            </a:prstGeom>
          </p:spPr>
        </p:pic>
        <p:sp>
          <p:nvSpPr>
            <p:cNvPr id="70" name="矩形 69"/>
            <p:cNvSpPr/>
            <p:nvPr>
              <p:custDataLst>
                <p:tags r:id="rId14"/>
              </p:custDataLst>
            </p:nvPr>
          </p:nvSpPr>
          <p:spPr>
            <a:xfrm>
              <a:off x="2950" y="8769"/>
              <a:ext cx="1900" cy="52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0" algn="l">
                <a:buNone/>
              </a:pPr>
              <a:r>
                <a:rPr lang="zh-CN" altLang="en-US" sz="9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优化前</a:t>
              </a:r>
              <a:endParaRPr lang="zh-CN" altLang="en-US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6365" y="5201285"/>
            <a:ext cx="1717675" cy="123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062855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二</a:t>
            </a:r>
            <a:r>
              <a:rPr dirty="0" smtClean="0"/>
              <a:t>、</a:t>
            </a:r>
            <a:r>
              <a:rPr lang="zh-CN" dirty="0" smtClean="0"/>
              <a:t>成果</a:t>
            </a:r>
            <a:r>
              <a:rPr lang="zh-CN" dirty="0" smtClean="0"/>
              <a:t>贡献</a:t>
            </a:r>
            <a:endParaRPr 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" y="1882775"/>
            <a:ext cx="4202430" cy="1335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3311525"/>
            <a:ext cx="4202430" cy="2726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0040" y="913765"/>
            <a:ext cx="5099685" cy="644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改变型线设计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工作流：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1980" y="1446530"/>
            <a:ext cx="509968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Polydyne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方法，手动调整参数，逐步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寻优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73" name="直接连接符 72"/>
          <p:cNvCxnSpPr/>
          <p:nvPr/>
        </p:nvCxnSpPr>
        <p:spPr>
          <a:xfrm flipH="1" flipV="1">
            <a:off x="4804638" y="3542892"/>
            <a:ext cx="1090930" cy="8255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5" y="2386965"/>
            <a:ext cx="5400000" cy="3457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15" y="3103245"/>
            <a:ext cx="5400000" cy="30858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15" y="3782695"/>
            <a:ext cx="5400000" cy="3030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915" y="4456430"/>
            <a:ext cx="5400000" cy="4025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431915" y="1573530"/>
            <a:ext cx="527367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控制基本参数输入范围，自动遍历寻优得出推荐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，供工程师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参考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6" name="手杖形箭头 35"/>
          <p:cNvSpPr/>
          <p:nvPr>
            <p:custDataLst>
              <p:tags r:id="rId7"/>
            </p:custDataLst>
          </p:nvPr>
        </p:nvSpPr>
        <p:spPr>
          <a:xfrm rot="10800000">
            <a:off x="1781810" y="6532880"/>
            <a:ext cx="2176145" cy="215900"/>
          </a:xfrm>
          <a:prstGeom prst="uturnArrow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85190" y="6179820"/>
            <a:ext cx="3482340" cy="36830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人工调整参数</a:t>
            </a:r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仿真</a:t>
            </a:r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比对结果</a:t>
            </a:r>
            <a:endParaRPr lang="zh-CN" altLang="en-US"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21195" y="5135880"/>
            <a:ext cx="4095115" cy="81026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/>
              <a:t>创建输入输出映射，遍历所有可能，得出最优型线输入参数，辅助工程师</a:t>
            </a:r>
            <a:r>
              <a:rPr lang="zh-CN" altLang="en-US"/>
              <a:t>决策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2202815"/>
            <a:ext cx="2790825" cy="2200275"/>
          </a:xfrm>
          <a:prstGeom prst="rect">
            <a:avLst/>
          </a:prstGeom>
        </p:spPr>
      </p:pic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062855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三</a:t>
            </a:r>
            <a:r>
              <a:rPr dirty="0" smtClean="0"/>
              <a:t>、</a:t>
            </a:r>
            <a:r>
              <a:rPr lang="zh-CN" dirty="0" smtClean="0"/>
              <a:t>创新</a:t>
            </a:r>
            <a:r>
              <a:rPr lang="zh-CN" dirty="0" smtClean="0"/>
              <a:t>性</a:t>
            </a:r>
            <a:endParaRPr 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244840" y="164465"/>
            <a:ext cx="3733800" cy="884555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75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indent="0" algn="l">
              <a:lnSpc>
                <a:spcPct val="14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二次开发</a:t>
            </a:r>
            <a:r>
              <a:rPr lang="en-US" altLang="zh-CN">
                <a:sym typeface="+mn-ea"/>
              </a:rPr>
              <a:t>EXCITE </a:t>
            </a:r>
            <a:r>
              <a:rPr lang="zh-CN" altLang="en-US">
                <a:sym typeface="+mn-ea"/>
              </a:rPr>
              <a:t>TD模型变参来调用型线文件，自动化生成数据集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右箭头 7"/>
          <p:cNvSpPr/>
          <p:nvPr>
            <p:custDataLst>
              <p:tags r:id="rId3"/>
            </p:custDataLst>
          </p:nvPr>
        </p:nvSpPr>
        <p:spPr>
          <a:xfrm rot="18720000">
            <a:off x="3297559" y="3048735"/>
            <a:ext cx="366432" cy="16675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151120" y="1011555"/>
            <a:ext cx="1155700" cy="2893695"/>
            <a:chOff x="6079" y="1839"/>
            <a:chExt cx="2047" cy="4999"/>
          </a:xfrm>
        </p:grpSpPr>
        <p:sp>
          <p:nvSpPr>
            <p:cNvPr id="9" name="文本框 8"/>
            <p:cNvSpPr txBox="1"/>
            <p:nvPr/>
          </p:nvSpPr>
          <p:spPr>
            <a:xfrm rot="5400000">
              <a:off x="6596" y="4269"/>
              <a:ext cx="760" cy="7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400"/>
                <a:t>...</a:t>
              </a:r>
              <a:endParaRPr lang="en-US" altLang="zh-CN" sz="240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9" y="1839"/>
              <a:ext cx="1470" cy="243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6" y="4814"/>
              <a:ext cx="1950" cy="2025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744470" y="2020570"/>
            <a:ext cx="221551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/>
              <a:t>生成的每个</a:t>
            </a:r>
            <a:r>
              <a:rPr lang="en-US" altLang="zh-CN" sz="1600"/>
              <a:t>load</a:t>
            </a:r>
            <a:r>
              <a:rPr lang="zh-CN" altLang="en-US" sz="1600"/>
              <a:t>文件存有一条型线设计参数</a:t>
            </a:r>
            <a:endParaRPr lang="zh-CN" altLang="en-US" sz="16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780" y="4023995"/>
            <a:ext cx="2505075" cy="28238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744470" y="4819015"/>
            <a:ext cx="221551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/>
              <a:t>生成基于软件</a:t>
            </a:r>
            <a:r>
              <a:rPr lang="en-US" altLang="zh-CN" sz="1600"/>
              <a:t>api</a:t>
            </a:r>
            <a:r>
              <a:rPr lang="zh-CN" altLang="en-US" sz="1600"/>
              <a:t>的</a:t>
            </a:r>
            <a:r>
              <a:rPr lang="en-US" sz="1600"/>
              <a:t>CaseTable</a:t>
            </a:r>
            <a:endParaRPr lang="en-US" sz="160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865" y="2562860"/>
            <a:ext cx="4363720" cy="220027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8244840" y="4991735"/>
            <a:ext cx="3494405" cy="1784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sz="1600"/>
              <a:t>一键导入脚本</a:t>
            </a:r>
            <a:r>
              <a:rPr lang="en-US" altLang="zh-CN" sz="1600"/>
              <a:t>——</a:t>
            </a:r>
            <a:r>
              <a:rPr lang="zh-CN" altLang="en-US" sz="1600"/>
              <a:t>自动进行仿真，生成数据集：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8mm起每0.25mm分出</a:t>
            </a: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5*10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00条型线数据，对三个转速进行计算得出</a:t>
            </a: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19500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个数据文件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600"/>
          </a:p>
        </p:txBody>
      </p:sp>
      <p:sp>
        <p:nvSpPr>
          <p:cNvPr id="34" name="文本框 33"/>
          <p:cNvSpPr txBox="1"/>
          <p:nvPr/>
        </p:nvSpPr>
        <p:spPr>
          <a:xfrm>
            <a:off x="642620" y="4580890"/>
            <a:ext cx="22155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sz="1600"/>
              <a:t>二次开发脚本</a:t>
            </a:r>
            <a:endParaRPr lang="zh-CN" sz="1600"/>
          </a:p>
        </p:txBody>
      </p:sp>
      <p:sp>
        <p:nvSpPr>
          <p:cNvPr id="35" name="右箭头 34"/>
          <p:cNvSpPr/>
          <p:nvPr>
            <p:custDataLst>
              <p:tags r:id="rId8"/>
            </p:custDataLst>
          </p:nvPr>
        </p:nvSpPr>
        <p:spPr>
          <a:xfrm rot="2340000">
            <a:off x="3287399" y="4139665"/>
            <a:ext cx="366432" cy="16675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>
            <p:custDataLst>
              <p:tags r:id="rId9"/>
            </p:custDataLst>
          </p:nvPr>
        </p:nvSpPr>
        <p:spPr>
          <a:xfrm rot="2340000">
            <a:off x="7257419" y="2299435"/>
            <a:ext cx="366432" cy="16675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>
            <p:custDataLst>
              <p:tags r:id="rId10"/>
            </p:custDataLst>
          </p:nvPr>
        </p:nvSpPr>
        <p:spPr>
          <a:xfrm rot="18720000">
            <a:off x="7267579" y="5352515"/>
            <a:ext cx="366432" cy="16675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>
            <p:custDataLst>
              <p:tags r:id="rId11"/>
            </p:custDataLst>
          </p:nvPr>
        </p:nvSpPr>
        <p:spPr>
          <a:xfrm>
            <a:off x="5554980" y="356870"/>
            <a:ext cx="1831340" cy="4997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75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indent="0" algn="l">
              <a:lnSpc>
                <a:spcPct val="14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数据积累少问题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7" name="直接箭头连接符 46"/>
          <p:cNvCxnSpPr>
            <a:stCxn id="46" idx="3"/>
            <a:endCxn id="2" idx="1"/>
          </p:cNvCxnSpPr>
          <p:nvPr/>
        </p:nvCxnSpPr>
        <p:spPr>
          <a:xfrm>
            <a:off x="7386320" y="607060"/>
            <a:ext cx="8585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/>
        </p:nvSpPr>
        <p:spPr>
          <a:xfrm>
            <a:off x="363220" y="356870"/>
            <a:ext cx="5062855" cy="448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dirty="0" smtClean="0"/>
              <a:t>三</a:t>
            </a:r>
            <a:r>
              <a:rPr dirty="0" smtClean="0"/>
              <a:t>、</a:t>
            </a:r>
            <a:r>
              <a:rPr lang="zh-CN" dirty="0" smtClean="0"/>
              <a:t>创新</a:t>
            </a:r>
            <a:r>
              <a:rPr lang="zh-CN" dirty="0" smtClean="0"/>
              <a:t>性</a:t>
            </a:r>
            <a:endParaRPr lang="zh-CN" dirty="0" smtClean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57200" y="821154"/>
            <a:ext cx="5097780" cy="0"/>
          </a:xfrm>
          <a:prstGeom prst="line">
            <a:avLst/>
          </a:prstGeom>
          <a:ln w="12700" cap="rnd" cmpd="sng">
            <a:gradFill flip="none" rotWithShape="1">
              <a:gsLst>
                <a:gs pos="0">
                  <a:srgbClr val="007094"/>
                </a:gs>
                <a:gs pos="51000">
                  <a:srgbClr val="23B8BC"/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967730" y="285750"/>
            <a:ext cx="2520315" cy="5353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75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indent="0" algn="ctr">
              <a:lnSpc>
                <a:spcPct val="14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生成数据量大且复杂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565" y="1569720"/>
            <a:ext cx="3066415" cy="248094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857885" y="1658620"/>
            <a:ext cx="3074035" cy="2123440"/>
            <a:chOff x="5706" y="6200"/>
            <a:chExt cx="5908" cy="40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6" y="6200"/>
              <a:ext cx="5685" cy="196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4" y="8710"/>
              <a:ext cx="5760" cy="154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 rot="5400000">
              <a:off x="8202" y="8026"/>
              <a:ext cx="693" cy="6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400"/>
                <a:t>...</a:t>
              </a:r>
              <a:endParaRPr lang="en-US" altLang="zh-CN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523365" y="4479290"/>
            <a:ext cx="7199630" cy="2255520"/>
            <a:chOff x="7690" y="1982"/>
            <a:chExt cx="11338" cy="3552"/>
          </a:xfrm>
        </p:grpSpPr>
        <p:sp>
          <p:nvSpPr>
            <p:cNvPr id="16" name="文本框 15"/>
            <p:cNvSpPr txBox="1"/>
            <p:nvPr/>
          </p:nvSpPr>
          <p:spPr>
            <a:xfrm rot="5400000">
              <a:off x="13013" y="4021"/>
              <a:ext cx="693" cy="6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400"/>
                <a:t>...</a:t>
              </a:r>
              <a:endParaRPr lang="en-US" altLang="zh-CN" sz="2400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0" y="1982"/>
              <a:ext cx="11339" cy="191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0" y="4822"/>
              <a:ext cx="11339" cy="713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3783965" y="2562225"/>
            <a:ext cx="1496695" cy="41084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sz="1600"/>
              <a:t>仿真结果文件</a:t>
            </a:r>
            <a:endParaRPr lang="zh-CN" sz="1600"/>
          </a:p>
        </p:txBody>
      </p:sp>
      <p:sp>
        <p:nvSpPr>
          <p:cNvPr id="23" name="文本框 22"/>
          <p:cNvSpPr txBox="1"/>
          <p:nvPr/>
        </p:nvSpPr>
        <p:spPr>
          <a:xfrm>
            <a:off x="9762490" y="2562225"/>
            <a:ext cx="1497330" cy="41084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sz="1600"/>
              <a:t>后处理脚本</a:t>
            </a:r>
            <a:endParaRPr lang="zh-CN" sz="1600"/>
          </a:p>
        </p:txBody>
      </p:sp>
      <p:sp>
        <p:nvSpPr>
          <p:cNvPr id="24" name="文本框 23"/>
          <p:cNvSpPr txBox="1"/>
          <p:nvPr/>
        </p:nvSpPr>
        <p:spPr>
          <a:xfrm>
            <a:off x="8976360" y="4672330"/>
            <a:ext cx="2941320" cy="171196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>
              <a:lnSpc>
                <a:spcPct val="160000"/>
              </a:lnSpc>
            </a:pPr>
            <a:r>
              <a:rPr lang="zh-CN" sz="1600"/>
              <a:t>关键特征数据提取及清洗</a:t>
            </a:r>
            <a:r>
              <a:rPr lang="en-US" altLang="zh-CN" sz="1600"/>
              <a:t>——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清洗结果文件</a:t>
            </a:r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，从近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2000000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个结果文件</a:t>
            </a:r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中提取出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500*5条目标特征</a:t>
            </a:r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形成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数据集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600"/>
          </a:p>
        </p:txBody>
      </p:sp>
      <p:sp>
        <p:nvSpPr>
          <p:cNvPr id="27" name="右大括号 26"/>
          <p:cNvSpPr/>
          <p:nvPr/>
        </p:nvSpPr>
        <p:spPr>
          <a:xfrm rot="5400000">
            <a:off x="5447030" y="1713865"/>
            <a:ext cx="257175" cy="51022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8996680" y="280035"/>
            <a:ext cx="2962275" cy="535305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75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indent="0" algn="ctr">
              <a:lnSpc>
                <a:spcPct val="14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后处理二次开发提取特征集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32" name="直接箭头连接符 31"/>
          <p:cNvCxnSpPr>
            <a:stCxn id="2" idx="3"/>
            <a:endCxn id="31" idx="1"/>
          </p:cNvCxnSpPr>
          <p:nvPr/>
        </p:nvCxnSpPr>
        <p:spPr>
          <a:xfrm flipV="1">
            <a:off x="8488045" y="548005"/>
            <a:ext cx="508635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618*270"/>
  <p:tag name="TABLE_ENDDRAG_RECT" val="103*91*618*270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268*67"/>
  <p:tag name="TABLE_ENDDRAG_RECT" val="93*293*268*67"/>
</p:tagLst>
</file>

<file path=ppt/tags/tag3.xml><?xml version="1.0" encoding="utf-8"?>
<p:tagLst xmlns:p="http://schemas.openxmlformats.org/presentationml/2006/main">
  <p:tag name="TABLE_ENDDRAG_ORIGIN_RECT" val="325*259"/>
  <p:tag name="TABLE_ENDDRAG_RECT" val="144*130*325*259"/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3713</Words>
  <Application>WPS 演示</Application>
  <PresentationFormat>宽屏</PresentationFormat>
  <Paragraphs>390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思源黑体 CN Normal</vt:lpstr>
      <vt:lpstr>黑体</vt:lpstr>
      <vt:lpstr>思源黑体 CN Light</vt:lpstr>
      <vt:lpstr>微软雅黑</vt:lpstr>
      <vt:lpstr>Calibri</vt:lpstr>
      <vt:lpstr>楷体</vt:lpstr>
      <vt:lpstr>微软雅黑 Light</vt:lpstr>
      <vt:lpstr>Maiandra GD</vt:lpstr>
      <vt:lpstr>HGB6X_CNKI</vt:lpstr>
      <vt:lpstr>MV Boli</vt:lpstr>
      <vt:lpstr>Gabriola</vt:lpstr>
      <vt:lpstr>Kristen ITC</vt:lpstr>
      <vt:lpstr>Mongolian Baiti</vt:lpstr>
      <vt:lpstr>Alibaba Sans Light</vt:lpstr>
      <vt:lpstr>Yu Gothic UI Light</vt:lpstr>
      <vt:lpstr>Arial Unicode MS</vt:lpstr>
      <vt:lpstr>等线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lydon.li@byd.com</dc:creator>
  <cp:lastModifiedBy>wang.zhuo17</cp:lastModifiedBy>
  <cp:revision>314</cp:revision>
  <dcterms:created xsi:type="dcterms:W3CDTF">2020-01-02T08:49:00Z</dcterms:created>
  <dcterms:modified xsi:type="dcterms:W3CDTF">2024-12-03T07:09:18Z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3EA940F305E24809B1C91CB6143A5CF5_13</vt:lpwstr>
  </property>
  <property fmtid="{D5CDD505-2E9C-101B-9397-08002B2CF9AE}" pid="3" name="KSOProductBuildVer">
    <vt:lpwstr>2052-12.8.2.15209</vt:lpwstr>
  </property>
</Properties>
</file>